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8"/>
  </p:notesMasterIdLst>
  <p:sldIdLst>
    <p:sldId id="256" r:id="rId3"/>
    <p:sldId id="257" r:id="rId4"/>
    <p:sldId id="282" r:id="rId5"/>
    <p:sldId id="283" r:id="rId6"/>
    <p:sldId id="270" r:id="rId7"/>
    <p:sldId id="272" r:id="rId8"/>
    <p:sldId id="274" r:id="rId9"/>
    <p:sldId id="284" r:id="rId10"/>
    <p:sldId id="285" r:id="rId11"/>
    <p:sldId id="286" r:id="rId12"/>
    <p:sldId id="279" r:id="rId13"/>
    <p:sldId id="280" r:id="rId14"/>
    <p:sldId id="281" r:id="rId15"/>
    <p:sldId id="267"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ABFCF23-3B69-468F-B69F-88F6DE6A72F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9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8DF3F-E89C-431E-AA5A-7EC8C0CEF49E}" type="datetimeFigureOut">
              <a:rPr lang="en-US" smtClean="0"/>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9D430-B491-481E-B6E8-8BD2B5166E7C}" type="slidenum">
              <a:rPr lang="en-US" smtClean="0"/>
              <a:t>‹#›</a:t>
            </a:fld>
            <a:endParaRPr lang="en-US"/>
          </a:p>
        </p:txBody>
      </p:sp>
    </p:spTree>
    <p:extLst>
      <p:ext uri="{BB962C8B-B14F-4D97-AF65-F5344CB8AC3E}">
        <p14:creationId xmlns:p14="http://schemas.microsoft.com/office/powerpoint/2010/main" val="67862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2/26/2026</a:t>
            </a:r>
            <a:endParaRPr lang="en-US"/>
          </a:p>
        </p:txBody>
      </p:sp>
      <p:sp>
        <p:nvSpPr>
          <p:cNvPr id="5" name="Footer Placeholder 4"/>
          <p:cNvSpPr>
            <a:spLocks noGrp="1"/>
          </p:cNvSpPr>
          <p:nvPr>
            <p:ph type="ftr" sz="quarter" idx="11"/>
          </p:nvPr>
        </p:nvSpPr>
        <p:spPr/>
        <p:txBody>
          <a:bodyPr/>
          <a:lstStyle/>
          <a:p>
            <a:r>
              <a:rPr lang="en-US" smtClean="0"/>
              <a:t>MSCIO WEEKLY REPORT</a:t>
            </a:r>
            <a:endParaRPr lang="en-US"/>
          </a:p>
        </p:txBody>
      </p:sp>
      <p:sp>
        <p:nvSpPr>
          <p:cNvPr id="6" name="Slide Number Placeholder 5"/>
          <p:cNvSpPr>
            <a:spLocks noGrp="1"/>
          </p:cNvSpPr>
          <p:nvPr>
            <p:ph type="sldNum" sz="quarter" idx="12"/>
          </p:nvPr>
        </p:nvSpPr>
        <p:spPr/>
        <p:txBody>
          <a:bodyPr/>
          <a:lstStyle/>
          <a:p>
            <a:fld id="{1A1E51A1-B48E-4AD8-AB54-ADE096030467}" type="slidenum">
              <a:rPr lang="en-US" smtClean="0"/>
              <a:t>‹#›</a:t>
            </a:fld>
            <a:endParaRPr lang="en-US"/>
          </a:p>
        </p:txBody>
      </p:sp>
    </p:spTree>
    <p:extLst>
      <p:ext uri="{BB962C8B-B14F-4D97-AF65-F5344CB8AC3E}">
        <p14:creationId xmlns:p14="http://schemas.microsoft.com/office/powerpoint/2010/main" val="305223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2/26/2026</a:t>
            </a:r>
            <a:endParaRPr lang="en-US"/>
          </a:p>
        </p:txBody>
      </p:sp>
      <p:sp>
        <p:nvSpPr>
          <p:cNvPr id="5" name="Footer Placeholder 4"/>
          <p:cNvSpPr>
            <a:spLocks noGrp="1"/>
          </p:cNvSpPr>
          <p:nvPr>
            <p:ph type="ftr" sz="quarter" idx="11"/>
          </p:nvPr>
        </p:nvSpPr>
        <p:spPr/>
        <p:txBody>
          <a:bodyPr/>
          <a:lstStyle/>
          <a:p>
            <a:r>
              <a:rPr lang="en-US" smtClean="0"/>
              <a:t>MSCIO WEEKLY REPORT</a:t>
            </a:r>
            <a:endParaRPr lang="en-US"/>
          </a:p>
        </p:txBody>
      </p:sp>
      <p:sp>
        <p:nvSpPr>
          <p:cNvPr id="6" name="Slide Number Placeholder 5"/>
          <p:cNvSpPr>
            <a:spLocks noGrp="1"/>
          </p:cNvSpPr>
          <p:nvPr>
            <p:ph type="sldNum" sz="quarter" idx="12"/>
          </p:nvPr>
        </p:nvSpPr>
        <p:spPr/>
        <p:txBody>
          <a:bodyPr/>
          <a:lstStyle/>
          <a:p>
            <a:fld id="{1A1E51A1-B48E-4AD8-AB54-ADE096030467}" type="slidenum">
              <a:rPr lang="en-US" smtClean="0"/>
              <a:t>‹#›</a:t>
            </a:fld>
            <a:endParaRPr lang="en-US"/>
          </a:p>
        </p:txBody>
      </p:sp>
    </p:spTree>
    <p:extLst>
      <p:ext uri="{BB962C8B-B14F-4D97-AF65-F5344CB8AC3E}">
        <p14:creationId xmlns:p14="http://schemas.microsoft.com/office/powerpoint/2010/main" val="22297755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2/26/2026</a:t>
            </a:r>
            <a:endParaRPr lang="en-US"/>
          </a:p>
        </p:txBody>
      </p:sp>
      <p:sp>
        <p:nvSpPr>
          <p:cNvPr id="5" name="Footer Placeholder 4"/>
          <p:cNvSpPr>
            <a:spLocks noGrp="1"/>
          </p:cNvSpPr>
          <p:nvPr>
            <p:ph type="ftr" sz="quarter" idx="11"/>
          </p:nvPr>
        </p:nvSpPr>
        <p:spPr/>
        <p:txBody>
          <a:bodyPr/>
          <a:lstStyle/>
          <a:p>
            <a:r>
              <a:rPr lang="en-US" smtClean="0"/>
              <a:t>MSCIO WEEKLY REPORT</a:t>
            </a:r>
            <a:endParaRPr lang="en-US"/>
          </a:p>
        </p:txBody>
      </p:sp>
      <p:sp>
        <p:nvSpPr>
          <p:cNvPr id="6" name="Slide Number Placeholder 5"/>
          <p:cNvSpPr>
            <a:spLocks noGrp="1"/>
          </p:cNvSpPr>
          <p:nvPr>
            <p:ph type="sldNum" sz="quarter" idx="12"/>
          </p:nvPr>
        </p:nvSpPr>
        <p:spPr/>
        <p:txBody>
          <a:bodyPr/>
          <a:lstStyle/>
          <a:p>
            <a:fld id="{1A1E51A1-B48E-4AD8-AB54-ADE096030467}" type="slidenum">
              <a:rPr lang="en-US" smtClean="0"/>
              <a:t>‹#›</a:t>
            </a:fld>
            <a:endParaRPr lang="en-US"/>
          </a:p>
        </p:txBody>
      </p:sp>
    </p:spTree>
    <p:extLst>
      <p:ext uri="{BB962C8B-B14F-4D97-AF65-F5344CB8AC3E}">
        <p14:creationId xmlns:p14="http://schemas.microsoft.com/office/powerpoint/2010/main" val="13460214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2/26/2026</a:t>
            </a:r>
            <a:endParaRPr lang="en-US"/>
          </a:p>
        </p:txBody>
      </p:sp>
      <p:sp>
        <p:nvSpPr>
          <p:cNvPr id="5" name="Footer Placeholder 4"/>
          <p:cNvSpPr>
            <a:spLocks noGrp="1"/>
          </p:cNvSpPr>
          <p:nvPr>
            <p:ph type="ftr" sz="quarter" idx="11"/>
          </p:nvPr>
        </p:nvSpPr>
        <p:spPr/>
        <p:txBody>
          <a:bodyPr/>
          <a:lstStyle>
            <a:lvl1pPr>
              <a:defRPr>
                <a:latin typeface="Arial Black" panose="020B0A04020102020204" pitchFamily="34" charset="0"/>
              </a:defRPr>
            </a:lvl1pPr>
          </a:lstStyle>
          <a:p>
            <a:r>
              <a:rPr lang="en-US" dirty="0" smtClean="0"/>
              <a:t>MSCIO WEEKLY REPORT</a:t>
            </a:r>
            <a:endParaRPr lang="en-US" dirty="0"/>
          </a:p>
        </p:txBody>
      </p:sp>
      <p:sp>
        <p:nvSpPr>
          <p:cNvPr id="6" name="Slide Number Placeholder 5"/>
          <p:cNvSpPr>
            <a:spLocks noGrp="1"/>
          </p:cNvSpPr>
          <p:nvPr>
            <p:ph type="sldNum" sz="quarter" idx="12"/>
          </p:nvPr>
        </p:nvSpPr>
        <p:spPr/>
        <p:txBody>
          <a:bodyPr/>
          <a:lstStyle/>
          <a:p>
            <a:fld id="{BB676A45-1B92-4B15-B679-A7A3D8541A30}" type="slidenum">
              <a:rPr lang="en-US" smtClean="0"/>
              <a:t>‹#›</a:t>
            </a:fld>
            <a:endParaRPr lang="en-US"/>
          </a:p>
        </p:txBody>
      </p:sp>
    </p:spTree>
    <p:extLst>
      <p:ext uri="{BB962C8B-B14F-4D97-AF65-F5344CB8AC3E}">
        <p14:creationId xmlns:p14="http://schemas.microsoft.com/office/powerpoint/2010/main" val="21601389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2/26/2026</a:t>
            </a:r>
            <a:endParaRPr lang="en-US"/>
          </a:p>
        </p:txBody>
      </p:sp>
      <p:sp>
        <p:nvSpPr>
          <p:cNvPr id="5" name="Footer Placeholder 4"/>
          <p:cNvSpPr>
            <a:spLocks noGrp="1"/>
          </p:cNvSpPr>
          <p:nvPr>
            <p:ph type="ftr" sz="quarter" idx="11"/>
          </p:nvPr>
        </p:nvSpPr>
        <p:spPr/>
        <p:txBody>
          <a:bodyPr/>
          <a:lstStyle/>
          <a:p>
            <a:r>
              <a:rPr lang="en-US" smtClean="0"/>
              <a:t>MSCIO WEEKLY REPORT</a:t>
            </a:r>
            <a:endParaRPr lang="en-US"/>
          </a:p>
        </p:txBody>
      </p:sp>
      <p:sp>
        <p:nvSpPr>
          <p:cNvPr id="6" name="Slide Number Placeholder 5"/>
          <p:cNvSpPr>
            <a:spLocks noGrp="1"/>
          </p:cNvSpPr>
          <p:nvPr>
            <p:ph type="sldNum" sz="quarter" idx="12"/>
          </p:nvPr>
        </p:nvSpPr>
        <p:spPr/>
        <p:txBody>
          <a:bodyPr/>
          <a:lstStyle/>
          <a:p>
            <a:fld id="{BB676A45-1B92-4B15-B679-A7A3D8541A30}" type="slidenum">
              <a:rPr lang="en-US" smtClean="0"/>
              <a:t>‹#›</a:t>
            </a:fld>
            <a:endParaRPr lang="en-US"/>
          </a:p>
        </p:txBody>
      </p:sp>
    </p:spTree>
    <p:extLst>
      <p:ext uri="{BB962C8B-B14F-4D97-AF65-F5344CB8AC3E}">
        <p14:creationId xmlns:p14="http://schemas.microsoft.com/office/powerpoint/2010/main" val="26317383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2/26/2026</a:t>
            </a:r>
            <a:endParaRPr lang="en-US"/>
          </a:p>
        </p:txBody>
      </p:sp>
      <p:sp>
        <p:nvSpPr>
          <p:cNvPr id="5" name="Footer Placeholder 4"/>
          <p:cNvSpPr>
            <a:spLocks noGrp="1"/>
          </p:cNvSpPr>
          <p:nvPr>
            <p:ph type="ftr" sz="quarter" idx="11"/>
          </p:nvPr>
        </p:nvSpPr>
        <p:spPr/>
        <p:txBody>
          <a:bodyPr/>
          <a:lstStyle/>
          <a:p>
            <a:r>
              <a:rPr lang="en-US" smtClean="0"/>
              <a:t>MSCIO WEEKLY REPORT</a:t>
            </a:r>
            <a:endParaRPr lang="en-US"/>
          </a:p>
        </p:txBody>
      </p:sp>
      <p:sp>
        <p:nvSpPr>
          <p:cNvPr id="6" name="Slide Number Placeholder 5"/>
          <p:cNvSpPr>
            <a:spLocks noGrp="1"/>
          </p:cNvSpPr>
          <p:nvPr>
            <p:ph type="sldNum" sz="quarter" idx="12"/>
          </p:nvPr>
        </p:nvSpPr>
        <p:spPr/>
        <p:txBody>
          <a:bodyPr/>
          <a:lstStyle/>
          <a:p>
            <a:fld id="{BB676A45-1B92-4B15-B679-A7A3D8541A30}" type="slidenum">
              <a:rPr lang="en-US" smtClean="0"/>
              <a:t>‹#›</a:t>
            </a:fld>
            <a:endParaRPr lang="en-US"/>
          </a:p>
        </p:txBody>
      </p:sp>
    </p:spTree>
    <p:extLst>
      <p:ext uri="{BB962C8B-B14F-4D97-AF65-F5344CB8AC3E}">
        <p14:creationId xmlns:p14="http://schemas.microsoft.com/office/powerpoint/2010/main" val="3393499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2/26/2026</a:t>
            </a:r>
            <a:endParaRPr lang="en-US"/>
          </a:p>
        </p:txBody>
      </p:sp>
      <p:sp>
        <p:nvSpPr>
          <p:cNvPr id="6" name="Footer Placeholder 5"/>
          <p:cNvSpPr>
            <a:spLocks noGrp="1"/>
          </p:cNvSpPr>
          <p:nvPr>
            <p:ph type="ftr" sz="quarter" idx="11"/>
          </p:nvPr>
        </p:nvSpPr>
        <p:spPr/>
        <p:txBody>
          <a:bodyPr/>
          <a:lstStyle/>
          <a:p>
            <a:r>
              <a:rPr lang="en-US" smtClean="0"/>
              <a:t>MSCIO WEEKLY REPORT</a:t>
            </a:r>
            <a:endParaRPr lang="en-US"/>
          </a:p>
        </p:txBody>
      </p:sp>
      <p:sp>
        <p:nvSpPr>
          <p:cNvPr id="7" name="Slide Number Placeholder 6"/>
          <p:cNvSpPr>
            <a:spLocks noGrp="1"/>
          </p:cNvSpPr>
          <p:nvPr>
            <p:ph type="sldNum" sz="quarter" idx="12"/>
          </p:nvPr>
        </p:nvSpPr>
        <p:spPr/>
        <p:txBody>
          <a:bodyPr/>
          <a:lstStyle/>
          <a:p>
            <a:fld id="{BB676A45-1B92-4B15-B679-A7A3D8541A30}" type="slidenum">
              <a:rPr lang="en-US" smtClean="0"/>
              <a:t>‹#›</a:t>
            </a:fld>
            <a:endParaRPr lang="en-US"/>
          </a:p>
        </p:txBody>
      </p:sp>
    </p:spTree>
    <p:extLst>
      <p:ext uri="{BB962C8B-B14F-4D97-AF65-F5344CB8AC3E}">
        <p14:creationId xmlns:p14="http://schemas.microsoft.com/office/powerpoint/2010/main" val="118636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2/26/2026</a:t>
            </a:r>
            <a:endParaRPr lang="en-US"/>
          </a:p>
        </p:txBody>
      </p:sp>
      <p:sp>
        <p:nvSpPr>
          <p:cNvPr id="8" name="Footer Placeholder 7"/>
          <p:cNvSpPr>
            <a:spLocks noGrp="1"/>
          </p:cNvSpPr>
          <p:nvPr>
            <p:ph type="ftr" sz="quarter" idx="11"/>
          </p:nvPr>
        </p:nvSpPr>
        <p:spPr/>
        <p:txBody>
          <a:bodyPr/>
          <a:lstStyle/>
          <a:p>
            <a:r>
              <a:rPr lang="en-US" smtClean="0"/>
              <a:t>MSCIO WEEKLY REPORT</a:t>
            </a:r>
            <a:endParaRPr lang="en-US"/>
          </a:p>
        </p:txBody>
      </p:sp>
      <p:sp>
        <p:nvSpPr>
          <p:cNvPr id="9" name="Slide Number Placeholder 8"/>
          <p:cNvSpPr>
            <a:spLocks noGrp="1"/>
          </p:cNvSpPr>
          <p:nvPr>
            <p:ph type="sldNum" sz="quarter" idx="12"/>
          </p:nvPr>
        </p:nvSpPr>
        <p:spPr/>
        <p:txBody>
          <a:bodyPr/>
          <a:lstStyle/>
          <a:p>
            <a:fld id="{BB676A45-1B92-4B15-B679-A7A3D8541A30}" type="slidenum">
              <a:rPr lang="en-US" smtClean="0"/>
              <a:t>‹#›</a:t>
            </a:fld>
            <a:endParaRPr lang="en-US"/>
          </a:p>
        </p:txBody>
      </p:sp>
    </p:spTree>
    <p:extLst>
      <p:ext uri="{BB962C8B-B14F-4D97-AF65-F5344CB8AC3E}">
        <p14:creationId xmlns:p14="http://schemas.microsoft.com/office/powerpoint/2010/main" val="2145571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2/26/2026</a:t>
            </a:r>
            <a:endParaRPr lang="en-US"/>
          </a:p>
        </p:txBody>
      </p:sp>
      <p:sp>
        <p:nvSpPr>
          <p:cNvPr id="4" name="Footer Placeholder 3"/>
          <p:cNvSpPr>
            <a:spLocks noGrp="1"/>
          </p:cNvSpPr>
          <p:nvPr>
            <p:ph type="ftr" sz="quarter" idx="11"/>
          </p:nvPr>
        </p:nvSpPr>
        <p:spPr/>
        <p:txBody>
          <a:bodyPr/>
          <a:lstStyle/>
          <a:p>
            <a:r>
              <a:rPr lang="en-US" smtClean="0"/>
              <a:t>MSCIO WEEKLY REPORT</a:t>
            </a:r>
            <a:endParaRPr lang="en-US"/>
          </a:p>
        </p:txBody>
      </p:sp>
      <p:sp>
        <p:nvSpPr>
          <p:cNvPr id="5" name="Slide Number Placeholder 4"/>
          <p:cNvSpPr>
            <a:spLocks noGrp="1"/>
          </p:cNvSpPr>
          <p:nvPr>
            <p:ph type="sldNum" sz="quarter" idx="12"/>
          </p:nvPr>
        </p:nvSpPr>
        <p:spPr/>
        <p:txBody>
          <a:bodyPr/>
          <a:lstStyle/>
          <a:p>
            <a:fld id="{BB676A45-1B92-4B15-B679-A7A3D8541A30}" type="slidenum">
              <a:rPr lang="en-US" smtClean="0"/>
              <a:t>‹#›</a:t>
            </a:fld>
            <a:endParaRPr lang="en-US"/>
          </a:p>
        </p:txBody>
      </p:sp>
    </p:spTree>
    <p:extLst>
      <p:ext uri="{BB962C8B-B14F-4D97-AF65-F5344CB8AC3E}">
        <p14:creationId xmlns:p14="http://schemas.microsoft.com/office/powerpoint/2010/main" val="3405767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2/26/2026</a:t>
            </a:r>
            <a:endParaRPr lang="en-US"/>
          </a:p>
        </p:txBody>
      </p:sp>
      <p:sp>
        <p:nvSpPr>
          <p:cNvPr id="3" name="Footer Placeholder 2"/>
          <p:cNvSpPr>
            <a:spLocks noGrp="1"/>
          </p:cNvSpPr>
          <p:nvPr>
            <p:ph type="ftr" sz="quarter" idx="11"/>
          </p:nvPr>
        </p:nvSpPr>
        <p:spPr/>
        <p:txBody>
          <a:bodyPr/>
          <a:lstStyle/>
          <a:p>
            <a:r>
              <a:rPr lang="en-US" smtClean="0"/>
              <a:t>MSCIO WEEKLY REPORT</a:t>
            </a:r>
            <a:endParaRPr lang="en-US"/>
          </a:p>
        </p:txBody>
      </p:sp>
      <p:sp>
        <p:nvSpPr>
          <p:cNvPr id="4" name="Slide Number Placeholder 3"/>
          <p:cNvSpPr>
            <a:spLocks noGrp="1"/>
          </p:cNvSpPr>
          <p:nvPr>
            <p:ph type="sldNum" sz="quarter" idx="12"/>
          </p:nvPr>
        </p:nvSpPr>
        <p:spPr/>
        <p:txBody>
          <a:bodyPr/>
          <a:lstStyle/>
          <a:p>
            <a:fld id="{BB676A45-1B92-4B15-B679-A7A3D8541A30}" type="slidenum">
              <a:rPr lang="en-US" smtClean="0"/>
              <a:t>‹#›</a:t>
            </a:fld>
            <a:endParaRPr lang="en-US"/>
          </a:p>
        </p:txBody>
      </p:sp>
    </p:spTree>
    <p:extLst>
      <p:ext uri="{BB962C8B-B14F-4D97-AF65-F5344CB8AC3E}">
        <p14:creationId xmlns:p14="http://schemas.microsoft.com/office/powerpoint/2010/main" val="1119316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2/26/2026</a:t>
            </a:r>
            <a:endParaRPr lang="en-US"/>
          </a:p>
        </p:txBody>
      </p:sp>
      <p:sp>
        <p:nvSpPr>
          <p:cNvPr id="6" name="Footer Placeholder 5"/>
          <p:cNvSpPr>
            <a:spLocks noGrp="1"/>
          </p:cNvSpPr>
          <p:nvPr>
            <p:ph type="ftr" sz="quarter" idx="11"/>
          </p:nvPr>
        </p:nvSpPr>
        <p:spPr/>
        <p:txBody>
          <a:bodyPr/>
          <a:lstStyle/>
          <a:p>
            <a:r>
              <a:rPr lang="en-US" smtClean="0"/>
              <a:t>MSCIO WEEKLY REPORT</a:t>
            </a:r>
            <a:endParaRPr lang="en-US"/>
          </a:p>
        </p:txBody>
      </p:sp>
      <p:sp>
        <p:nvSpPr>
          <p:cNvPr id="7" name="Slide Number Placeholder 6"/>
          <p:cNvSpPr>
            <a:spLocks noGrp="1"/>
          </p:cNvSpPr>
          <p:nvPr>
            <p:ph type="sldNum" sz="quarter" idx="12"/>
          </p:nvPr>
        </p:nvSpPr>
        <p:spPr/>
        <p:txBody>
          <a:bodyPr/>
          <a:lstStyle/>
          <a:p>
            <a:fld id="{BB676A45-1B92-4B15-B679-A7A3D8541A30}" type="slidenum">
              <a:rPr lang="en-US" smtClean="0"/>
              <a:t>‹#›</a:t>
            </a:fld>
            <a:endParaRPr lang="en-US"/>
          </a:p>
        </p:txBody>
      </p:sp>
    </p:spTree>
    <p:extLst>
      <p:ext uri="{BB962C8B-B14F-4D97-AF65-F5344CB8AC3E}">
        <p14:creationId xmlns:p14="http://schemas.microsoft.com/office/powerpoint/2010/main" val="293322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2/26/2026</a:t>
            </a:r>
            <a:endParaRPr lang="en-US"/>
          </a:p>
        </p:txBody>
      </p:sp>
      <p:sp>
        <p:nvSpPr>
          <p:cNvPr id="5" name="Footer Placeholder 4"/>
          <p:cNvSpPr>
            <a:spLocks noGrp="1"/>
          </p:cNvSpPr>
          <p:nvPr>
            <p:ph type="ftr" sz="quarter" idx="11"/>
          </p:nvPr>
        </p:nvSpPr>
        <p:spPr/>
        <p:txBody>
          <a:bodyPr/>
          <a:lstStyle/>
          <a:p>
            <a:r>
              <a:rPr lang="en-US" smtClean="0"/>
              <a:t>MSCIO WEEKLY REPORT</a:t>
            </a:r>
            <a:endParaRPr lang="en-US"/>
          </a:p>
        </p:txBody>
      </p:sp>
      <p:sp>
        <p:nvSpPr>
          <p:cNvPr id="6" name="Slide Number Placeholder 5"/>
          <p:cNvSpPr>
            <a:spLocks noGrp="1"/>
          </p:cNvSpPr>
          <p:nvPr>
            <p:ph type="sldNum" sz="quarter" idx="12"/>
          </p:nvPr>
        </p:nvSpPr>
        <p:spPr/>
        <p:txBody>
          <a:bodyPr/>
          <a:lstStyle/>
          <a:p>
            <a:fld id="{1A1E51A1-B48E-4AD8-AB54-ADE096030467}" type="slidenum">
              <a:rPr lang="en-US" smtClean="0"/>
              <a:t>‹#›</a:t>
            </a:fld>
            <a:endParaRPr lang="en-US"/>
          </a:p>
        </p:txBody>
      </p:sp>
    </p:spTree>
    <p:extLst>
      <p:ext uri="{BB962C8B-B14F-4D97-AF65-F5344CB8AC3E}">
        <p14:creationId xmlns:p14="http://schemas.microsoft.com/office/powerpoint/2010/main" val="28101846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2/26/2026</a:t>
            </a:r>
            <a:endParaRPr lang="en-US"/>
          </a:p>
        </p:txBody>
      </p:sp>
      <p:sp>
        <p:nvSpPr>
          <p:cNvPr id="6" name="Footer Placeholder 5"/>
          <p:cNvSpPr>
            <a:spLocks noGrp="1"/>
          </p:cNvSpPr>
          <p:nvPr>
            <p:ph type="ftr" sz="quarter" idx="11"/>
          </p:nvPr>
        </p:nvSpPr>
        <p:spPr/>
        <p:txBody>
          <a:bodyPr/>
          <a:lstStyle/>
          <a:p>
            <a:r>
              <a:rPr lang="en-US" smtClean="0"/>
              <a:t>MSCIO WEEKLY REPORT</a:t>
            </a:r>
            <a:endParaRPr lang="en-US"/>
          </a:p>
        </p:txBody>
      </p:sp>
      <p:sp>
        <p:nvSpPr>
          <p:cNvPr id="7" name="Slide Number Placeholder 6"/>
          <p:cNvSpPr>
            <a:spLocks noGrp="1"/>
          </p:cNvSpPr>
          <p:nvPr>
            <p:ph type="sldNum" sz="quarter" idx="12"/>
          </p:nvPr>
        </p:nvSpPr>
        <p:spPr/>
        <p:txBody>
          <a:bodyPr/>
          <a:lstStyle/>
          <a:p>
            <a:fld id="{BB676A45-1B92-4B15-B679-A7A3D8541A30}" type="slidenum">
              <a:rPr lang="en-US" smtClean="0"/>
              <a:t>‹#›</a:t>
            </a:fld>
            <a:endParaRPr lang="en-US"/>
          </a:p>
        </p:txBody>
      </p:sp>
    </p:spTree>
    <p:extLst>
      <p:ext uri="{BB962C8B-B14F-4D97-AF65-F5344CB8AC3E}">
        <p14:creationId xmlns:p14="http://schemas.microsoft.com/office/powerpoint/2010/main" val="3692173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2/26/2026</a:t>
            </a:r>
            <a:endParaRPr lang="en-US"/>
          </a:p>
        </p:txBody>
      </p:sp>
      <p:sp>
        <p:nvSpPr>
          <p:cNvPr id="5" name="Footer Placeholder 4"/>
          <p:cNvSpPr>
            <a:spLocks noGrp="1"/>
          </p:cNvSpPr>
          <p:nvPr>
            <p:ph type="ftr" sz="quarter" idx="11"/>
          </p:nvPr>
        </p:nvSpPr>
        <p:spPr/>
        <p:txBody>
          <a:bodyPr/>
          <a:lstStyle/>
          <a:p>
            <a:r>
              <a:rPr lang="en-US" smtClean="0"/>
              <a:t>MSCIO WEEKLY REPORT</a:t>
            </a:r>
            <a:endParaRPr lang="en-US"/>
          </a:p>
        </p:txBody>
      </p:sp>
      <p:sp>
        <p:nvSpPr>
          <p:cNvPr id="6" name="Slide Number Placeholder 5"/>
          <p:cNvSpPr>
            <a:spLocks noGrp="1"/>
          </p:cNvSpPr>
          <p:nvPr>
            <p:ph type="sldNum" sz="quarter" idx="12"/>
          </p:nvPr>
        </p:nvSpPr>
        <p:spPr/>
        <p:txBody>
          <a:bodyPr/>
          <a:lstStyle/>
          <a:p>
            <a:fld id="{BB676A45-1B92-4B15-B679-A7A3D8541A30}" type="slidenum">
              <a:rPr lang="en-US" smtClean="0"/>
              <a:t>‹#›</a:t>
            </a:fld>
            <a:endParaRPr lang="en-US"/>
          </a:p>
        </p:txBody>
      </p:sp>
    </p:spTree>
    <p:extLst>
      <p:ext uri="{BB962C8B-B14F-4D97-AF65-F5344CB8AC3E}">
        <p14:creationId xmlns:p14="http://schemas.microsoft.com/office/powerpoint/2010/main" val="1116924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2/26/2026</a:t>
            </a:r>
            <a:endParaRPr lang="en-US"/>
          </a:p>
        </p:txBody>
      </p:sp>
      <p:sp>
        <p:nvSpPr>
          <p:cNvPr id="5" name="Footer Placeholder 4"/>
          <p:cNvSpPr>
            <a:spLocks noGrp="1"/>
          </p:cNvSpPr>
          <p:nvPr>
            <p:ph type="ftr" sz="quarter" idx="11"/>
          </p:nvPr>
        </p:nvSpPr>
        <p:spPr/>
        <p:txBody>
          <a:bodyPr/>
          <a:lstStyle/>
          <a:p>
            <a:r>
              <a:rPr lang="en-US" smtClean="0"/>
              <a:t>MSCIO WEEKLY REPORT</a:t>
            </a:r>
            <a:endParaRPr lang="en-US"/>
          </a:p>
        </p:txBody>
      </p:sp>
      <p:sp>
        <p:nvSpPr>
          <p:cNvPr id="6" name="Slide Number Placeholder 5"/>
          <p:cNvSpPr>
            <a:spLocks noGrp="1"/>
          </p:cNvSpPr>
          <p:nvPr>
            <p:ph type="sldNum" sz="quarter" idx="12"/>
          </p:nvPr>
        </p:nvSpPr>
        <p:spPr/>
        <p:txBody>
          <a:bodyPr/>
          <a:lstStyle/>
          <a:p>
            <a:fld id="{BB676A45-1B92-4B15-B679-A7A3D8541A30}" type="slidenum">
              <a:rPr lang="en-US" smtClean="0"/>
              <a:t>‹#›</a:t>
            </a:fld>
            <a:endParaRPr lang="en-US"/>
          </a:p>
        </p:txBody>
      </p:sp>
    </p:spTree>
    <p:extLst>
      <p:ext uri="{BB962C8B-B14F-4D97-AF65-F5344CB8AC3E}">
        <p14:creationId xmlns:p14="http://schemas.microsoft.com/office/powerpoint/2010/main" val="167869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2/26/2026</a:t>
            </a:r>
            <a:endParaRPr lang="en-US"/>
          </a:p>
        </p:txBody>
      </p:sp>
      <p:sp>
        <p:nvSpPr>
          <p:cNvPr id="5" name="Footer Placeholder 4"/>
          <p:cNvSpPr>
            <a:spLocks noGrp="1"/>
          </p:cNvSpPr>
          <p:nvPr>
            <p:ph type="ftr" sz="quarter" idx="11"/>
          </p:nvPr>
        </p:nvSpPr>
        <p:spPr/>
        <p:txBody>
          <a:bodyPr/>
          <a:lstStyle/>
          <a:p>
            <a:r>
              <a:rPr lang="en-US" smtClean="0"/>
              <a:t>MSCIO WEEKLY REPORT</a:t>
            </a:r>
            <a:endParaRPr lang="en-US"/>
          </a:p>
        </p:txBody>
      </p:sp>
      <p:sp>
        <p:nvSpPr>
          <p:cNvPr id="6" name="Slide Number Placeholder 5"/>
          <p:cNvSpPr>
            <a:spLocks noGrp="1"/>
          </p:cNvSpPr>
          <p:nvPr>
            <p:ph type="sldNum" sz="quarter" idx="12"/>
          </p:nvPr>
        </p:nvSpPr>
        <p:spPr/>
        <p:txBody>
          <a:bodyPr/>
          <a:lstStyle/>
          <a:p>
            <a:fld id="{1A1E51A1-B48E-4AD8-AB54-ADE096030467}" type="slidenum">
              <a:rPr lang="en-US" smtClean="0"/>
              <a:t>‹#›</a:t>
            </a:fld>
            <a:endParaRPr lang="en-US"/>
          </a:p>
        </p:txBody>
      </p:sp>
    </p:spTree>
    <p:extLst>
      <p:ext uri="{BB962C8B-B14F-4D97-AF65-F5344CB8AC3E}">
        <p14:creationId xmlns:p14="http://schemas.microsoft.com/office/powerpoint/2010/main" val="416111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2/26/2026</a:t>
            </a:r>
            <a:endParaRPr lang="en-US"/>
          </a:p>
        </p:txBody>
      </p:sp>
      <p:sp>
        <p:nvSpPr>
          <p:cNvPr id="6" name="Footer Placeholder 5"/>
          <p:cNvSpPr>
            <a:spLocks noGrp="1"/>
          </p:cNvSpPr>
          <p:nvPr>
            <p:ph type="ftr" sz="quarter" idx="11"/>
          </p:nvPr>
        </p:nvSpPr>
        <p:spPr/>
        <p:txBody>
          <a:bodyPr/>
          <a:lstStyle/>
          <a:p>
            <a:r>
              <a:rPr lang="en-US" smtClean="0"/>
              <a:t>MSCIO WEEKLY REPORT</a:t>
            </a:r>
            <a:endParaRPr lang="en-US"/>
          </a:p>
        </p:txBody>
      </p:sp>
      <p:sp>
        <p:nvSpPr>
          <p:cNvPr id="7" name="Slide Number Placeholder 6"/>
          <p:cNvSpPr>
            <a:spLocks noGrp="1"/>
          </p:cNvSpPr>
          <p:nvPr>
            <p:ph type="sldNum" sz="quarter" idx="12"/>
          </p:nvPr>
        </p:nvSpPr>
        <p:spPr/>
        <p:txBody>
          <a:bodyPr/>
          <a:lstStyle/>
          <a:p>
            <a:fld id="{1A1E51A1-B48E-4AD8-AB54-ADE096030467}" type="slidenum">
              <a:rPr lang="en-US" smtClean="0"/>
              <a:t>‹#›</a:t>
            </a:fld>
            <a:endParaRPr lang="en-US"/>
          </a:p>
        </p:txBody>
      </p:sp>
    </p:spTree>
    <p:extLst>
      <p:ext uri="{BB962C8B-B14F-4D97-AF65-F5344CB8AC3E}">
        <p14:creationId xmlns:p14="http://schemas.microsoft.com/office/powerpoint/2010/main" val="237417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2/26/2026</a:t>
            </a:r>
            <a:endParaRPr lang="en-US"/>
          </a:p>
        </p:txBody>
      </p:sp>
      <p:sp>
        <p:nvSpPr>
          <p:cNvPr id="8" name="Footer Placeholder 7"/>
          <p:cNvSpPr>
            <a:spLocks noGrp="1"/>
          </p:cNvSpPr>
          <p:nvPr>
            <p:ph type="ftr" sz="quarter" idx="11"/>
          </p:nvPr>
        </p:nvSpPr>
        <p:spPr/>
        <p:txBody>
          <a:bodyPr/>
          <a:lstStyle/>
          <a:p>
            <a:r>
              <a:rPr lang="en-US" smtClean="0"/>
              <a:t>MSCIO WEEKLY REPORT</a:t>
            </a:r>
            <a:endParaRPr lang="en-US"/>
          </a:p>
        </p:txBody>
      </p:sp>
      <p:sp>
        <p:nvSpPr>
          <p:cNvPr id="9" name="Slide Number Placeholder 8"/>
          <p:cNvSpPr>
            <a:spLocks noGrp="1"/>
          </p:cNvSpPr>
          <p:nvPr>
            <p:ph type="sldNum" sz="quarter" idx="12"/>
          </p:nvPr>
        </p:nvSpPr>
        <p:spPr/>
        <p:txBody>
          <a:bodyPr/>
          <a:lstStyle/>
          <a:p>
            <a:fld id="{1A1E51A1-B48E-4AD8-AB54-ADE096030467}" type="slidenum">
              <a:rPr lang="en-US" smtClean="0"/>
              <a:t>‹#›</a:t>
            </a:fld>
            <a:endParaRPr lang="en-US"/>
          </a:p>
        </p:txBody>
      </p:sp>
    </p:spTree>
    <p:extLst>
      <p:ext uri="{BB962C8B-B14F-4D97-AF65-F5344CB8AC3E}">
        <p14:creationId xmlns:p14="http://schemas.microsoft.com/office/powerpoint/2010/main" val="395195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2/26/2026</a:t>
            </a:r>
            <a:endParaRPr lang="en-US"/>
          </a:p>
        </p:txBody>
      </p:sp>
      <p:sp>
        <p:nvSpPr>
          <p:cNvPr id="4" name="Footer Placeholder 3"/>
          <p:cNvSpPr>
            <a:spLocks noGrp="1"/>
          </p:cNvSpPr>
          <p:nvPr>
            <p:ph type="ftr" sz="quarter" idx="11"/>
          </p:nvPr>
        </p:nvSpPr>
        <p:spPr/>
        <p:txBody>
          <a:bodyPr/>
          <a:lstStyle/>
          <a:p>
            <a:r>
              <a:rPr lang="en-US" smtClean="0"/>
              <a:t>MSCIO WEEKLY REPORT</a:t>
            </a:r>
            <a:endParaRPr lang="en-US"/>
          </a:p>
        </p:txBody>
      </p:sp>
      <p:sp>
        <p:nvSpPr>
          <p:cNvPr id="5" name="Slide Number Placeholder 4"/>
          <p:cNvSpPr>
            <a:spLocks noGrp="1"/>
          </p:cNvSpPr>
          <p:nvPr>
            <p:ph type="sldNum" sz="quarter" idx="12"/>
          </p:nvPr>
        </p:nvSpPr>
        <p:spPr/>
        <p:txBody>
          <a:bodyPr/>
          <a:lstStyle/>
          <a:p>
            <a:fld id="{1A1E51A1-B48E-4AD8-AB54-ADE096030467}" type="slidenum">
              <a:rPr lang="en-US" smtClean="0"/>
              <a:t>‹#›</a:t>
            </a:fld>
            <a:endParaRPr lang="en-US"/>
          </a:p>
        </p:txBody>
      </p:sp>
    </p:spTree>
    <p:extLst>
      <p:ext uri="{BB962C8B-B14F-4D97-AF65-F5344CB8AC3E}">
        <p14:creationId xmlns:p14="http://schemas.microsoft.com/office/powerpoint/2010/main" val="21480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2/26/2026</a:t>
            </a:r>
            <a:endParaRPr lang="en-US"/>
          </a:p>
        </p:txBody>
      </p:sp>
      <p:sp>
        <p:nvSpPr>
          <p:cNvPr id="3" name="Footer Placeholder 2"/>
          <p:cNvSpPr>
            <a:spLocks noGrp="1"/>
          </p:cNvSpPr>
          <p:nvPr>
            <p:ph type="ftr" sz="quarter" idx="11"/>
          </p:nvPr>
        </p:nvSpPr>
        <p:spPr/>
        <p:txBody>
          <a:bodyPr/>
          <a:lstStyle/>
          <a:p>
            <a:r>
              <a:rPr lang="en-US" smtClean="0"/>
              <a:t>MSCIO WEEKLY REPORT</a:t>
            </a:r>
            <a:endParaRPr lang="en-US"/>
          </a:p>
        </p:txBody>
      </p:sp>
      <p:sp>
        <p:nvSpPr>
          <p:cNvPr id="4" name="Slide Number Placeholder 3"/>
          <p:cNvSpPr>
            <a:spLocks noGrp="1"/>
          </p:cNvSpPr>
          <p:nvPr>
            <p:ph type="sldNum" sz="quarter" idx="12"/>
          </p:nvPr>
        </p:nvSpPr>
        <p:spPr/>
        <p:txBody>
          <a:bodyPr/>
          <a:lstStyle/>
          <a:p>
            <a:fld id="{1A1E51A1-B48E-4AD8-AB54-ADE096030467}" type="slidenum">
              <a:rPr lang="en-US" smtClean="0"/>
              <a:t>‹#›</a:t>
            </a:fld>
            <a:endParaRPr lang="en-US"/>
          </a:p>
        </p:txBody>
      </p:sp>
    </p:spTree>
    <p:extLst>
      <p:ext uri="{BB962C8B-B14F-4D97-AF65-F5344CB8AC3E}">
        <p14:creationId xmlns:p14="http://schemas.microsoft.com/office/powerpoint/2010/main" val="337993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2/26/2026</a:t>
            </a:r>
            <a:endParaRPr lang="en-US"/>
          </a:p>
        </p:txBody>
      </p:sp>
      <p:sp>
        <p:nvSpPr>
          <p:cNvPr id="6" name="Footer Placeholder 5"/>
          <p:cNvSpPr>
            <a:spLocks noGrp="1"/>
          </p:cNvSpPr>
          <p:nvPr>
            <p:ph type="ftr" sz="quarter" idx="11"/>
          </p:nvPr>
        </p:nvSpPr>
        <p:spPr/>
        <p:txBody>
          <a:bodyPr/>
          <a:lstStyle/>
          <a:p>
            <a:r>
              <a:rPr lang="en-US" smtClean="0"/>
              <a:t>MSCIO WEEKLY REPORT</a:t>
            </a:r>
            <a:endParaRPr lang="en-US"/>
          </a:p>
        </p:txBody>
      </p:sp>
      <p:sp>
        <p:nvSpPr>
          <p:cNvPr id="7" name="Slide Number Placeholder 6"/>
          <p:cNvSpPr>
            <a:spLocks noGrp="1"/>
          </p:cNvSpPr>
          <p:nvPr>
            <p:ph type="sldNum" sz="quarter" idx="12"/>
          </p:nvPr>
        </p:nvSpPr>
        <p:spPr/>
        <p:txBody>
          <a:bodyPr/>
          <a:lstStyle/>
          <a:p>
            <a:fld id="{1A1E51A1-B48E-4AD8-AB54-ADE096030467}" type="slidenum">
              <a:rPr lang="en-US" smtClean="0"/>
              <a:t>‹#›</a:t>
            </a:fld>
            <a:endParaRPr lang="en-US"/>
          </a:p>
        </p:txBody>
      </p:sp>
    </p:spTree>
    <p:extLst>
      <p:ext uri="{BB962C8B-B14F-4D97-AF65-F5344CB8AC3E}">
        <p14:creationId xmlns:p14="http://schemas.microsoft.com/office/powerpoint/2010/main" val="353562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2/26/2026</a:t>
            </a:r>
            <a:endParaRPr lang="en-US"/>
          </a:p>
        </p:txBody>
      </p:sp>
      <p:sp>
        <p:nvSpPr>
          <p:cNvPr id="6" name="Footer Placeholder 5"/>
          <p:cNvSpPr>
            <a:spLocks noGrp="1"/>
          </p:cNvSpPr>
          <p:nvPr>
            <p:ph type="ftr" sz="quarter" idx="11"/>
          </p:nvPr>
        </p:nvSpPr>
        <p:spPr/>
        <p:txBody>
          <a:bodyPr/>
          <a:lstStyle/>
          <a:p>
            <a:r>
              <a:rPr lang="en-US" smtClean="0"/>
              <a:t>MSCIO WEEKLY REPORT</a:t>
            </a:r>
            <a:endParaRPr lang="en-US"/>
          </a:p>
        </p:txBody>
      </p:sp>
      <p:sp>
        <p:nvSpPr>
          <p:cNvPr id="7" name="Slide Number Placeholder 6"/>
          <p:cNvSpPr>
            <a:spLocks noGrp="1"/>
          </p:cNvSpPr>
          <p:nvPr>
            <p:ph type="sldNum" sz="quarter" idx="12"/>
          </p:nvPr>
        </p:nvSpPr>
        <p:spPr/>
        <p:txBody>
          <a:bodyPr/>
          <a:lstStyle/>
          <a:p>
            <a:fld id="{1A1E51A1-B48E-4AD8-AB54-ADE096030467}" type="slidenum">
              <a:rPr lang="en-US" smtClean="0"/>
              <a:t>‹#›</a:t>
            </a:fld>
            <a:endParaRPr lang="en-US"/>
          </a:p>
        </p:txBody>
      </p:sp>
    </p:spTree>
    <p:extLst>
      <p:ext uri="{BB962C8B-B14F-4D97-AF65-F5344CB8AC3E}">
        <p14:creationId xmlns:p14="http://schemas.microsoft.com/office/powerpoint/2010/main" val="66879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2/26/2026</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Black" panose="020B0A04020102020204" pitchFamily="34" charset="0"/>
              </a:defRPr>
            </a:lvl1pPr>
          </a:lstStyle>
          <a:p>
            <a:r>
              <a:rPr lang="en-US" dirty="0" smtClean="0"/>
              <a:t>MSCIO WEEKLY REPORT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E51A1-B48E-4AD8-AB54-ADE096030467}" type="slidenum">
              <a:rPr lang="en-US" smtClean="0"/>
              <a:t>‹#›</a:t>
            </a:fld>
            <a:endParaRPr lang="en-US"/>
          </a:p>
        </p:txBody>
      </p:sp>
    </p:spTree>
    <p:extLst>
      <p:ext uri="{BB962C8B-B14F-4D97-AF65-F5344CB8AC3E}">
        <p14:creationId xmlns:p14="http://schemas.microsoft.com/office/powerpoint/2010/main" val="78449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2/26/2026</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Black" panose="020B0A04020102020204" pitchFamily="34" charset="0"/>
              </a:defRPr>
            </a:lvl1pPr>
          </a:lstStyle>
          <a:p>
            <a:r>
              <a:rPr lang="en-US" dirty="0" smtClean="0"/>
              <a:t>MSCIO WEEKLY REPORT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9DC78-B210-4E3C-8B99-F5634D35765E}" type="slidenum">
              <a:rPr lang="en-US" smtClean="0"/>
              <a:pPr/>
              <a:t>‹#›</a:t>
            </a:fld>
            <a:endParaRPr lang="en-US" dirty="0"/>
          </a:p>
        </p:txBody>
      </p:sp>
      <p:pic>
        <p:nvPicPr>
          <p:cNvPr id="7" name="Picture 6"/>
          <p:cNvPicPr>
            <a:picLocks noChangeAspect="1"/>
          </p:cNvPicPr>
          <p:nvPr userDrawn="1"/>
        </p:nvPicPr>
        <p:blipFill>
          <a:blip r:embed="rId13"/>
          <a:stretch>
            <a:fillRect/>
          </a:stretch>
        </p:blipFill>
        <p:spPr>
          <a:xfrm>
            <a:off x="264993" y="131835"/>
            <a:ext cx="896071" cy="896071"/>
          </a:xfrm>
          <a:prstGeom prst="rect">
            <a:avLst/>
          </a:prstGeom>
        </p:spPr>
      </p:pic>
      <p:pic>
        <p:nvPicPr>
          <p:cNvPr id="8" name="Picture 7"/>
          <p:cNvPicPr>
            <a:picLocks noChangeAspect="1"/>
          </p:cNvPicPr>
          <p:nvPr userDrawn="1"/>
        </p:nvPicPr>
        <p:blipFill>
          <a:blip r:embed="rId14"/>
          <a:stretch>
            <a:fillRect/>
          </a:stretch>
        </p:blipFill>
        <p:spPr>
          <a:xfrm>
            <a:off x="10983182" y="98490"/>
            <a:ext cx="965178" cy="962759"/>
          </a:xfrm>
          <a:prstGeom prst="rect">
            <a:avLst/>
          </a:prstGeom>
        </p:spPr>
      </p:pic>
    </p:spTree>
    <p:extLst>
      <p:ext uri="{BB962C8B-B14F-4D97-AF65-F5344CB8AC3E}">
        <p14:creationId xmlns:p14="http://schemas.microsoft.com/office/powerpoint/2010/main" val="4264478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2.png"/><Relationship Id="rId3" Type="http://schemas.microsoft.com/office/2007/relationships/hdphoto" Target="../media/hdphoto1.wdp"/><Relationship Id="rId12" Type="http://schemas.openxmlformats.org/officeDocument/2006/relationships/image" Target="../../word/media/image5.svg"/><Relationship Id="rId17" Type="http://schemas.openxmlformats.org/officeDocument/2006/relationships/image" Target="../media/image7.png"/><Relationship Id="rId2" Type="http://schemas.openxmlformats.org/officeDocument/2006/relationships/image" Target="../media/image3.png"/><Relationship Id="rId16" Type="http://schemas.openxmlformats.org/officeDocument/2006/relationships/hyperlink" Target="https://mscio.eu/" TargetMode="External"/><Relationship Id="rId1" Type="http://schemas.openxmlformats.org/officeDocument/2006/relationships/slideLayout" Target="../slideLayouts/slideLayout1.xml"/><Relationship Id="rId11" Type="http://schemas.openxmlformats.org/officeDocument/2006/relationships/image" Target="../media/image5.png"/><Relationship Id="rId15" Type="http://schemas.openxmlformats.org/officeDocument/2006/relationships/hyperlink" Target="mailto:postmaster@mscio.eu" TargetMode="External"/><Relationship Id="rId10" Type="http://schemas.openxmlformats.org/officeDocument/2006/relationships/image" Target="../../word/media/image3.svg"/><Relationship Id="rId4" Type="http://schemas.openxmlformats.org/officeDocument/2006/relationships/image" Target="../media/image4.png"/><Relationship Id="rId14" Type="http://schemas.openxmlformats.org/officeDocument/2006/relationships/image" Target="../../word/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ukmto.org/reporting-formats/initial-report" TargetMode="External"/><Relationship Id="rId2" Type="http://schemas.openxmlformats.org/officeDocument/2006/relationships/hyperlink" Target="https://mscio.eu/reporting/vessel-registration/" TargetMode="External"/><Relationship Id="rId1" Type="http://schemas.openxmlformats.org/officeDocument/2006/relationships/slideLayout" Target="../slideLayouts/slideLayout13.xml"/><Relationship Id="rId5" Type="http://schemas.openxmlformats.org/officeDocument/2006/relationships/hyperlink" Target="mailto:postmaster@mscio.eu" TargetMode="External"/><Relationship Id="rId4" Type="http://schemas.openxmlformats.org/officeDocument/2006/relationships/hyperlink" Target="http://www.mscio.e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image" Target="../media/image12.png"/><Relationship Id="rId32" Type="http://schemas.openxmlformats.org/officeDocument/2006/relationships/image" Target="../../word/media/image23.svg"/><Relationship Id="rId5" Type="http://schemas.openxmlformats.org/officeDocument/2006/relationships/image" Target="../media/image11.png"/><Relationship Id="rId28" Type="http://schemas.openxmlformats.org/officeDocument/2006/relationships/image" Target="../media/image13.png"/><Relationship Id="rId4" Type="http://schemas.openxmlformats.org/officeDocument/2006/relationships/image" Target="../media/image10.png"/><Relationship Id="rId27" Type="http://schemas.openxmlformats.org/officeDocument/2006/relationships/image" Target="../../word/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ukmto.org/-/media/ukmto/products/20260608-ukmto_warning-064-26.pdf?rev=a9ef7e77a02e48f08d886fa66301c299" TargetMode="External"/><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hyperlink" Target="https://www.ukmto.org/-/media/ukmto/products/20260611-ukmto_warning_067-26.pdf?rev=7cceed4cbb054e6fb9b4a96bad49e8ac" TargetMode="External"/><Relationship Id="rId4" Type="http://schemas.openxmlformats.org/officeDocument/2006/relationships/hyperlink" Target="https://www.ukmto.org/-/media/ukmto/products/20260610-ukmto_warning_066-26.pdf?rev=711d082664614c6b993c6aa707cb549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p:nvPr/>
        </p:nvPicPr>
        <p:blipFill rotWithShape="1">
          <a:blip r:embed="rId2" cstate="screen">
            <a:alphaModFix amt="56000"/>
            <a:extLst>
              <a:ext uri="{BEBA8EAE-BF5A-486C-A8C5-ECC9F3942E4B}">
                <a14:imgProps xmlns:a14="http://schemas.microsoft.com/office/drawing/2010/main">
                  <a14:imgLayer r:embed="rId3">
                    <a14:imgEffect>
                      <a14:saturation sat="51000"/>
                    </a14:imgEffect>
                  </a14:imgLayer>
                </a14:imgProps>
              </a:ext>
              <a:ext uri="{28A0092B-C50C-407E-A947-70E740481C1C}">
                <a14:useLocalDpi xmlns:a14="http://schemas.microsoft.com/office/drawing/2010/main"/>
              </a:ext>
            </a:extLst>
          </a:blip>
          <a:srcRect l="26520" t="4669" b="8018"/>
          <a:stretch/>
        </p:blipFill>
        <p:spPr>
          <a:xfrm>
            <a:off x="-737937" y="-561474"/>
            <a:ext cx="12929937" cy="7876674"/>
          </a:xfrm>
          <a:prstGeom prst="rect">
            <a:avLst/>
          </a:prstGeom>
          <a:effectLst>
            <a:reflection endPos="65000" dir="5400000" sy="-100000" algn="bl" rotWithShape="0"/>
          </a:effectLst>
        </p:spPr>
      </p:pic>
      <p:grpSp>
        <p:nvGrpSpPr>
          <p:cNvPr id="7" name="Grupo 4"/>
          <p:cNvGrpSpPr/>
          <p:nvPr/>
        </p:nvGrpSpPr>
        <p:grpSpPr>
          <a:xfrm>
            <a:off x="688976" y="5443249"/>
            <a:ext cx="9505904" cy="1474022"/>
            <a:chOff x="0" y="-168005"/>
            <a:chExt cx="10036665" cy="1731009"/>
          </a:xfrm>
        </p:grpSpPr>
        <p:grpSp>
          <p:nvGrpSpPr>
            <p:cNvPr id="8" name="Grupo 3"/>
            <p:cNvGrpSpPr/>
            <p:nvPr/>
          </p:nvGrpSpPr>
          <p:grpSpPr>
            <a:xfrm>
              <a:off x="0" y="129540"/>
              <a:ext cx="3683332" cy="1125220"/>
              <a:chOff x="0" y="0"/>
              <a:chExt cx="3627262" cy="1125220"/>
            </a:xfrm>
          </p:grpSpPr>
          <p:grpSp>
            <p:nvGrpSpPr>
              <p:cNvPr id="10" name="Grupo 2"/>
              <p:cNvGrpSpPr/>
              <p:nvPr/>
            </p:nvGrpSpPr>
            <p:grpSpPr>
              <a:xfrm>
                <a:off x="0" y="30480"/>
                <a:ext cx="447040" cy="1094740"/>
                <a:chOff x="0" y="0"/>
                <a:chExt cx="447040" cy="1094740"/>
              </a:xfrm>
            </p:grpSpPr>
            <p:pic>
              <p:nvPicPr>
                <p:cNvPr id="13" name="Graphic 32" descr="Envelope with solid fill"/>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10"/>
                    </a:ext>
                  </a:extLst>
                </a:blip>
                <a:stretch>
                  <a:fillRect/>
                </a:stretch>
              </p:blipFill>
              <p:spPr>
                <a:xfrm>
                  <a:off x="53340" y="0"/>
                  <a:ext cx="363220" cy="363220"/>
                </a:xfrm>
                <a:prstGeom prst="rect">
                  <a:avLst/>
                </a:prstGeom>
              </p:spPr>
            </p:pic>
            <p:pic>
              <p:nvPicPr>
                <p:cNvPr id="14" name="Graphic 36" descr="Internet with solid fill"/>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12"/>
                    </a:ext>
                  </a:extLst>
                </a:blip>
                <a:stretch>
                  <a:fillRect/>
                </a:stretch>
              </p:blipFill>
              <p:spPr>
                <a:xfrm>
                  <a:off x="0" y="647700"/>
                  <a:ext cx="447040" cy="447040"/>
                </a:xfrm>
                <a:prstGeom prst="rect">
                  <a:avLst/>
                </a:prstGeom>
              </p:spPr>
            </p:pic>
          </p:grpSp>
          <p:pic>
            <p:nvPicPr>
              <p:cNvPr id="11" name="Graphic 38" descr="Speaker phone with solid fill"/>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14"/>
                  </a:ext>
                </a:extLst>
              </a:blip>
              <a:stretch>
                <a:fillRect/>
              </a:stretch>
            </p:blipFill>
            <p:spPr>
              <a:xfrm>
                <a:off x="3210068" y="0"/>
                <a:ext cx="417194" cy="417195"/>
              </a:xfrm>
              <a:prstGeom prst="rect">
                <a:avLst/>
              </a:prstGeom>
            </p:spPr>
          </p:pic>
          <p:pic>
            <p:nvPicPr>
              <p:cNvPr id="12" name="Graphic 39" descr="Speaker phone with solid fill"/>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14"/>
                  </a:ext>
                </a:extLst>
              </a:blip>
              <a:stretch>
                <a:fillRect/>
              </a:stretch>
            </p:blipFill>
            <p:spPr>
              <a:xfrm>
                <a:off x="3210068" y="640080"/>
                <a:ext cx="417194" cy="417195"/>
              </a:xfrm>
              <a:prstGeom prst="rect">
                <a:avLst/>
              </a:prstGeom>
            </p:spPr>
          </p:pic>
        </p:grpSp>
        <p:sp>
          <p:nvSpPr>
            <p:cNvPr id="9" name="Text Box 142"/>
            <p:cNvSpPr txBox="1"/>
            <p:nvPr/>
          </p:nvSpPr>
          <p:spPr>
            <a:xfrm>
              <a:off x="598659" y="-168005"/>
              <a:ext cx="9438006" cy="1731009"/>
            </a:xfrm>
            <a:prstGeom prst="rect">
              <a:avLst/>
            </a:prstGeom>
            <a:noFill/>
            <a:ln w="6350">
              <a:noFill/>
            </a:ln>
            <a:effectLst/>
          </p:spPr>
          <p:txBody>
            <a:bodyPr rot="0" spcFirstLastPara="0" vert="horz" wrap="square" lIns="0" tIns="0" rIns="0" bIns="0" numCol="1" spcCol="0" rtlCol="0" fromWordArt="0" anchor="b" anchorCtr="0" forceAA="0" compatLnSpc="1">
              <a:prstTxWarp prst="textNoShape">
                <a:avLst/>
              </a:prstTxWarp>
              <a:noAutofit/>
            </a:bodyPr>
            <a:lstStyle/>
            <a:p>
              <a:pPr>
                <a:lnSpc>
                  <a:spcPct val="200000"/>
                </a:lnSpc>
                <a:spcAft>
                  <a:spcPts val="800"/>
                </a:spcAft>
              </a:pPr>
              <a:r>
                <a:rPr lang="en-GB" sz="16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5"/>
                </a:rPr>
                <a:t>postmaster@mscio.eu</a:t>
              </a: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0033 (0) 298 220 220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nSpc>
                  <a:spcPct val="200000"/>
                </a:lnSpc>
                <a:spcAft>
                  <a:spcPts val="800"/>
                </a:spcAft>
              </a:pPr>
              <a:r>
                <a:rPr lang="en-GB"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6"/>
                </a:rPr>
                <a:t>https://mscio.eu/</a:t>
              </a: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0033 (0) 298 220 170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ctr">
                <a:spcAft>
                  <a:spcPts val="0"/>
                </a:spcAft>
              </a:pPr>
              <a:r>
                <a:rPr lang="en-US" sz="1100" dirty="0">
                  <a:solidFill>
                    <a:srgbClr val="4472C4"/>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grpSp>
      <p:pic>
        <p:nvPicPr>
          <p:cNvPr id="15" name="Picture 14"/>
          <p:cNvPicPr/>
          <p:nvPr/>
        </p:nvPicPr>
        <p:blipFill>
          <a:blip r:embed="rId17">
            <a:extLst>
              <a:ext uri="{28A0092B-C50C-407E-A947-70E740481C1C}">
                <a14:useLocalDpi xmlns:a14="http://schemas.microsoft.com/office/drawing/2010/main" val="0"/>
              </a:ext>
            </a:extLst>
          </a:blip>
          <a:srcRect/>
          <a:stretch>
            <a:fillRect/>
          </a:stretch>
        </p:blipFill>
        <p:spPr bwMode="auto">
          <a:xfrm>
            <a:off x="3803209" y="821306"/>
            <a:ext cx="2195830" cy="2195830"/>
          </a:xfrm>
          <a:prstGeom prst="rect">
            <a:avLst/>
          </a:prstGeom>
          <a:noFill/>
        </p:spPr>
      </p:pic>
      <p:pic>
        <p:nvPicPr>
          <p:cNvPr id="16" name="Picture 15"/>
          <p:cNvPicPr>
            <a:picLocks noChangeAspect="1"/>
          </p:cNvPicPr>
          <p:nvPr/>
        </p:nvPicPr>
        <p:blipFill>
          <a:blip r:embed="rId18"/>
          <a:stretch>
            <a:fillRect/>
          </a:stretch>
        </p:blipFill>
        <p:spPr>
          <a:xfrm>
            <a:off x="5999039" y="679225"/>
            <a:ext cx="2432515" cy="2426418"/>
          </a:xfrm>
          <a:prstGeom prst="rect">
            <a:avLst/>
          </a:prstGeom>
        </p:spPr>
      </p:pic>
      <p:sp>
        <p:nvSpPr>
          <p:cNvPr id="17" name="Rectangle 16"/>
          <p:cNvSpPr/>
          <p:nvPr/>
        </p:nvSpPr>
        <p:spPr>
          <a:xfrm>
            <a:off x="3810000" y="3284278"/>
            <a:ext cx="6096000" cy="1200329"/>
          </a:xfrm>
          <a:prstGeom prst="rect">
            <a:avLst/>
          </a:prstGeom>
        </p:spPr>
        <p:txBody>
          <a:bodyPr>
            <a:spAutoFit/>
          </a:bodyPr>
          <a:lstStyle/>
          <a:p>
            <a:r>
              <a:rPr lang="en-GB" sz="3600" dirty="0" smtClean="0">
                <a:solidFill>
                  <a:srgbClr val="034EA2"/>
                </a:solidFill>
                <a:effectLst/>
                <a:latin typeface="Arial Black" panose="020B0A04020102020204" pitchFamily="34" charset="0"/>
                <a:ea typeface="Calibri" panose="020F0502020204030204" pitchFamily="34" charset="0"/>
                <a:cs typeface="Arial" panose="020B0604020202020204" pitchFamily="34" charset="0"/>
              </a:rPr>
              <a:t>MSCIO ATALANTA </a:t>
            </a:r>
            <a:r>
              <a:rPr lang="en-GB" sz="3600" dirty="0" smtClean="0">
                <a:solidFill>
                  <a:srgbClr val="002060"/>
                </a:solidFill>
                <a:effectLst/>
                <a:latin typeface="Arial Black" panose="020B0A04020102020204" pitchFamily="34" charset="0"/>
                <a:ea typeface="Calibri" panose="020F0502020204030204" pitchFamily="34" charset="0"/>
                <a:cs typeface="Arial" panose="020B0604020202020204" pitchFamily="34" charset="0"/>
              </a:rPr>
              <a:t> </a:t>
            </a:r>
            <a:r>
              <a:rPr lang="en-GB" sz="3600" dirty="0" smtClean="0">
                <a:effectLst/>
                <a:latin typeface="Arial Black" panose="020B0A04020102020204" pitchFamily="34" charset="0"/>
                <a:ea typeface="Calibri" panose="020F0502020204030204" pitchFamily="34" charset="0"/>
                <a:cs typeface="Arial" panose="020B0604020202020204" pitchFamily="34" charset="0"/>
              </a:rPr>
              <a:t>      </a:t>
            </a:r>
          </a:p>
          <a:p>
            <a:r>
              <a:rPr lang="en-GB" sz="3600" dirty="0" smtClean="0">
                <a:effectLst/>
                <a:latin typeface="Arial Black" panose="020B0A04020102020204" pitchFamily="34" charset="0"/>
                <a:ea typeface="Calibri" panose="020F0502020204030204" pitchFamily="34" charset="0"/>
                <a:cs typeface="Arial" panose="020B0604020202020204" pitchFamily="34" charset="0"/>
              </a:rPr>
              <a:t>WEEKLY REPORT</a:t>
            </a:r>
            <a:endParaRPr lang="en-US" dirty="0"/>
          </a:p>
        </p:txBody>
      </p:sp>
      <p:sp>
        <p:nvSpPr>
          <p:cNvPr id="18" name="Rectangle 17"/>
          <p:cNvSpPr/>
          <p:nvPr/>
        </p:nvSpPr>
        <p:spPr>
          <a:xfrm>
            <a:off x="3361004" y="4841877"/>
            <a:ext cx="5469991" cy="461665"/>
          </a:xfrm>
          <a:prstGeom prst="rect">
            <a:avLst/>
          </a:prstGeom>
        </p:spPr>
        <p:txBody>
          <a:bodyPr wrap="square">
            <a:spAutoFit/>
          </a:bodyPr>
          <a:lstStyle/>
          <a:p>
            <a:pPr algn="ctr">
              <a:spcAft>
                <a:spcPts val="1200"/>
              </a:spcAft>
              <a:tabLst>
                <a:tab pos="4446270" algn="ctr"/>
                <a:tab pos="8264525" algn="l"/>
              </a:tabLst>
            </a:pPr>
            <a:r>
              <a:rPr lang="en-US" sz="2400" dirty="0" smtClean="0">
                <a:solidFill>
                  <a:srgbClr val="2F5496"/>
                </a:solidFill>
                <a:latin typeface="Arial Black" panose="020B0A04020102020204" pitchFamily="34" charset="0"/>
                <a:ea typeface="Times New Roman" panose="02020603050405020304" pitchFamily="18" charset="0"/>
                <a:cs typeface="Arial" panose="020B0604020202020204" pitchFamily="34" charset="0"/>
              </a:rPr>
              <a:t>05</a:t>
            </a:r>
            <a:r>
              <a:rPr lang="en-US" sz="2400" dirty="0" smtClean="0">
                <a:solidFill>
                  <a:srgbClr val="2F5496"/>
                </a:solidFill>
                <a:latin typeface="Arial Black" panose="020B0A04020102020204" pitchFamily="34" charset="0"/>
                <a:ea typeface="Times New Roman" panose="02020603050405020304" pitchFamily="18" charset="0"/>
                <a:cs typeface="Arial" panose="020B0604020202020204" pitchFamily="34" charset="0"/>
              </a:rPr>
              <a:t>th</a:t>
            </a:r>
            <a:r>
              <a:rPr lang="en-US" sz="2400" dirty="0" smtClean="0">
                <a:solidFill>
                  <a:srgbClr val="2F5496"/>
                </a:solidFill>
                <a:effectLst/>
                <a:latin typeface="Arial Black" panose="020B0A04020102020204" pitchFamily="34" charset="0"/>
                <a:ea typeface="Times New Roman" panose="02020603050405020304" pitchFamily="18" charset="0"/>
                <a:cs typeface="Arial" panose="020B0604020202020204" pitchFamily="34" charset="0"/>
              </a:rPr>
              <a:t> Jun </a:t>
            </a:r>
            <a:r>
              <a:rPr lang="en-US" sz="2400" dirty="0" smtClean="0">
                <a:solidFill>
                  <a:srgbClr val="2F5496"/>
                </a:solidFill>
                <a:effectLst/>
                <a:latin typeface="Arial Black" panose="020B0A04020102020204" pitchFamily="34" charset="0"/>
                <a:ea typeface="Times New Roman" panose="02020603050405020304" pitchFamily="18" charset="0"/>
                <a:cs typeface="Arial" panose="020B0604020202020204" pitchFamily="34" charset="0"/>
              </a:rPr>
              <a:t>– </a:t>
            </a:r>
            <a:r>
              <a:rPr lang="en-US" sz="2400" dirty="0" smtClean="0">
                <a:solidFill>
                  <a:srgbClr val="2F5496"/>
                </a:solidFill>
                <a:latin typeface="Arial Black" panose="020B0A04020102020204" pitchFamily="34" charset="0"/>
                <a:ea typeface="Times New Roman" panose="02020603050405020304" pitchFamily="18" charset="0"/>
                <a:cs typeface="Arial" panose="020B0604020202020204" pitchFamily="34" charset="0"/>
              </a:rPr>
              <a:t>11th</a:t>
            </a:r>
            <a:r>
              <a:rPr lang="en-US" sz="2400" dirty="0" smtClean="0">
                <a:solidFill>
                  <a:srgbClr val="2F5496"/>
                </a:solidFill>
                <a:effectLst/>
                <a:latin typeface="Arial Black" panose="020B0A04020102020204" pitchFamily="34" charset="0"/>
                <a:ea typeface="Times New Roman" panose="02020603050405020304" pitchFamily="18" charset="0"/>
                <a:cs typeface="Arial" panose="020B0604020202020204" pitchFamily="34" charset="0"/>
              </a:rPr>
              <a:t> </a:t>
            </a:r>
            <a:r>
              <a:rPr lang="en-US" sz="2400" dirty="0" smtClean="0">
                <a:solidFill>
                  <a:srgbClr val="2F5496"/>
                </a:solidFill>
                <a:effectLst/>
                <a:latin typeface="Arial Black" panose="020B0A04020102020204" pitchFamily="34" charset="0"/>
                <a:ea typeface="Times New Roman" panose="02020603050405020304" pitchFamily="18" charset="0"/>
                <a:cs typeface="Arial" panose="020B0604020202020204" pitchFamily="34" charset="0"/>
              </a:rPr>
              <a:t>Jun</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6376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MSCIO WEEKLY REPORT</a:t>
            </a:r>
            <a:endParaRPr lang="en-US"/>
          </a:p>
        </p:txBody>
      </p:sp>
      <p:sp>
        <p:nvSpPr>
          <p:cNvPr id="5" name="Slide Number Placeholder 4"/>
          <p:cNvSpPr>
            <a:spLocks noGrp="1"/>
          </p:cNvSpPr>
          <p:nvPr>
            <p:ph type="sldNum" sz="quarter" idx="12"/>
          </p:nvPr>
        </p:nvSpPr>
        <p:spPr/>
        <p:txBody>
          <a:bodyPr/>
          <a:lstStyle/>
          <a:p>
            <a:fld id="{BB676A45-1B92-4B15-B679-A7A3D8541A30}" type="slidenum">
              <a:rPr lang="en-US" smtClean="0"/>
              <a:t>10</a:t>
            </a:fld>
            <a:endParaRPr lang="en-US"/>
          </a:p>
        </p:txBody>
      </p:sp>
      <p:sp>
        <p:nvSpPr>
          <p:cNvPr id="12" name="Text Box 2"/>
          <p:cNvSpPr txBox="1">
            <a:spLocks noChangeArrowheads="1"/>
          </p:cNvSpPr>
          <p:nvPr/>
        </p:nvSpPr>
        <p:spPr bwMode="auto">
          <a:xfrm>
            <a:off x="1761974" y="365125"/>
            <a:ext cx="8666968" cy="553357"/>
          </a:xfrm>
          <a:prstGeom prst="rect">
            <a:avLst/>
          </a:prstGeom>
          <a:solidFill>
            <a:srgbClr val="034EA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defPPr>
              <a:defRPr lang="en-US"/>
            </a:defPPr>
            <a:lvl1pPr algn="ctr">
              <a:lnSpc>
                <a:spcPct val="107000"/>
              </a:lnSpc>
              <a:spcAft>
                <a:spcPts val="800"/>
              </a:spcAft>
              <a:defRPr sz="1400">
                <a:solidFill>
                  <a:srgbClr val="FFFFFF"/>
                </a:solidFill>
                <a:effectLst/>
                <a:latin typeface="Arial Black" panose="020B0A04020102020204" pitchFamily="34" charset="0"/>
                <a:ea typeface="Calibri" panose="020F0502020204030204" pitchFamily="34" charset="0"/>
                <a:cs typeface="Arial" panose="020B0604020202020204" pitchFamily="34" charset="0"/>
              </a:defRPr>
            </a:lvl1pPr>
          </a:lstStyle>
          <a:p>
            <a:pPr>
              <a:spcAft>
                <a:spcPts val="0"/>
              </a:spcAft>
            </a:pPr>
            <a:r>
              <a:rPr lang="en-GB" dirty="0">
                <a:solidFill>
                  <a:schemeClr val="bg1"/>
                </a:solidFill>
              </a:rPr>
              <a:t>MARITIME SECURITY </a:t>
            </a:r>
            <a:r>
              <a:rPr lang="en-GB" dirty="0" smtClean="0">
                <a:solidFill>
                  <a:schemeClr val="bg1"/>
                </a:solidFill>
              </a:rPr>
              <a:t>EVENTS RELATED TO PIRACY </a:t>
            </a:r>
          </a:p>
          <a:p>
            <a:r>
              <a:rPr lang="en-GB" dirty="0" smtClean="0">
                <a:solidFill>
                  <a:schemeClr val="bg1"/>
                </a:solidFill>
              </a:rPr>
              <a:t>(</a:t>
            </a:r>
            <a:r>
              <a:rPr lang="en-GB" dirty="0">
                <a:solidFill>
                  <a:schemeClr val="bg1"/>
                </a:solidFill>
              </a:rPr>
              <a:t>STATUS AND DETAILED </a:t>
            </a:r>
            <a:r>
              <a:rPr lang="en-GB" dirty="0" smtClean="0">
                <a:solidFill>
                  <a:schemeClr val="bg1"/>
                </a:solidFill>
              </a:rPr>
              <a:t>DESCRIPTION FROM JAN 2026)</a:t>
            </a:r>
            <a:endParaRPr lang="en-US" dirty="0">
              <a:solidFill>
                <a:schemeClr val="bg1"/>
              </a:solidFill>
            </a:endParaRPr>
          </a:p>
        </p:txBody>
      </p:sp>
      <p:pic>
        <p:nvPicPr>
          <p:cNvPr id="2" name="Picture 1"/>
          <p:cNvPicPr>
            <a:picLocks noChangeAspect="1"/>
          </p:cNvPicPr>
          <p:nvPr/>
        </p:nvPicPr>
        <p:blipFill>
          <a:blip r:embed="rId2"/>
          <a:stretch>
            <a:fillRect/>
          </a:stretch>
        </p:blipFill>
        <p:spPr>
          <a:xfrm>
            <a:off x="1250320" y="1157740"/>
            <a:ext cx="9690275" cy="4639282"/>
          </a:xfrm>
          <a:prstGeom prst="rect">
            <a:avLst/>
          </a:prstGeom>
        </p:spPr>
      </p:pic>
      <p:pic>
        <p:nvPicPr>
          <p:cNvPr id="8" name="Picture 7"/>
          <p:cNvPicPr>
            <a:picLocks noChangeAspect="1"/>
          </p:cNvPicPr>
          <p:nvPr/>
        </p:nvPicPr>
        <p:blipFill>
          <a:blip r:embed="rId3"/>
          <a:stretch>
            <a:fillRect/>
          </a:stretch>
        </p:blipFill>
        <p:spPr>
          <a:xfrm>
            <a:off x="1250320" y="6036280"/>
            <a:ext cx="4419983" cy="457240"/>
          </a:xfrm>
          <a:prstGeom prst="rect">
            <a:avLst/>
          </a:prstGeom>
        </p:spPr>
      </p:pic>
    </p:spTree>
    <p:extLst>
      <p:ext uri="{BB962C8B-B14F-4D97-AF65-F5344CB8AC3E}">
        <p14:creationId xmlns:p14="http://schemas.microsoft.com/office/powerpoint/2010/main" val="58978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MSCIO WEEKLY REPORT</a:t>
            </a:r>
            <a:endParaRPr lang="en-US"/>
          </a:p>
        </p:txBody>
      </p:sp>
      <p:sp>
        <p:nvSpPr>
          <p:cNvPr id="5" name="Slide Number Placeholder 4"/>
          <p:cNvSpPr>
            <a:spLocks noGrp="1"/>
          </p:cNvSpPr>
          <p:nvPr>
            <p:ph type="sldNum" sz="quarter" idx="12"/>
          </p:nvPr>
        </p:nvSpPr>
        <p:spPr/>
        <p:txBody>
          <a:bodyPr/>
          <a:lstStyle/>
          <a:p>
            <a:fld id="{BB676A45-1B92-4B15-B679-A7A3D8541A30}" type="slidenum">
              <a:rPr lang="en-US" smtClean="0"/>
              <a:t>11</a:t>
            </a:fld>
            <a:endParaRPr lang="en-US"/>
          </a:p>
        </p:txBody>
      </p:sp>
      <p:sp>
        <p:nvSpPr>
          <p:cNvPr id="8" name="Text Box 2"/>
          <p:cNvSpPr txBox="1">
            <a:spLocks noChangeArrowheads="1"/>
          </p:cNvSpPr>
          <p:nvPr/>
        </p:nvSpPr>
        <p:spPr bwMode="auto">
          <a:xfrm>
            <a:off x="1762516" y="365125"/>
            <a:ext cx="8666968" cy="322845"/>
          </a:xfrm>
          <a:prstGeom prst="rect">
            <a:avLst/>
          </a:prstGeom>
          <a:solidFill>
            <a:srgbClr val="034EA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defPPr>
              <a:defRPr lang="en-US"/>
            </a:defPPr>
            <a:lvl1pPr algn="ctr">
              <a:lnSpc>
                <a:spcPct val="107000"/>
              </a:lnSpc>
              <a:spcAft>
                <a:spcPts val="800"/>
              </a:spcAft>
              <a:defRPr sz="1400">
                <a:solidFill>
                  <a:srgbClr val="FFFFFF"/>
                </a:solidFill>
                <a:effectLst/>
                <a:latin typeface="Arial Black" panose="020B0A04020102020204" pitchFamily="34" charset="0"/>
                <a:ea typeface="Calibri" panose="020F0502020204030204" pitchFamily="34" charset="0"/>
                <a:cs typeface="Arial" panose="020B0604020202020204" pitchFamily="34" charset="0"/>
              </a:defRPr>
            </a:lvl1pPr>
          </a:lstStyle>
          <a:p>
            <a:r>
              <a:rPr lang="en-GB" dirty="0"/>
              <a:t>PIRACY STATISTICS (NOV 2023 – </a:t>
            </a:r>
            <a:r>
              <a:rPr lang="en-GB" dirty="0" smtClean="0"/>
              <a:t>MAY 2026</a:t>
            </a:r>
            <a:r>
              <a:rPr lang="en-GB" dirty="0"/>
              <a:t>)</a:t>
            </a:r>
            <a:endParaRPr lang="en-US" dirty="0"/>
          </a:p>
        </p:txBody>
      </p:sp>
      <p:pic>
        <p:nvPicPr>
          <p:cNvPr id="2" name="Picture 1"/>
          <p:cNvPicPr>
            <a:picLocks noChangeAspect="1"/>
          </p:cNvPicPr>
          <p:nvPr/>
        </p:nvPicPr>
        <p:blipFill>
          <a:blip r:embed="rId2"/>
          <a:stretch>
            <a:fillRect/>
          </a:stretch>
        </p:blipFill>
        <p:spPr>
          <a:xfrm>
            <a:off x="799687" y="955219"/>
            <a:ext cx="10592626" cy="5133881"/>
          </a:xfrm>
          <a:prstGeom prst="rect">
            <a:avLst/>
          </a:prstGeom>
        </p:spPr>
      </p:pic>
    </p:spTree>
    <p:extLst>
      <p:ext uri="{BB962C8B-B14F-4D97-AF65-F5344CB8AC3E}">
        <p14:creationId xmlns:p14="http://schemas.microsoft.com/office/powerpoint/2010/main" val="343868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MSCIO WEEKLY REPORT</a:t>
            </a:r>
            <a:endParaRPr lang="en-US"/>
          </a:p>
        </p:txBody>
      </p:sp>
      <p:sp>
        <p:nvSpPr>
          <p:cNvPr id="5" name="Slide Number Placeholder 4"/>
          <p:cNvSpPr>
            <a:spLocks noGrp="1"/>
          </p:cNvSpPr>
          <p:nvPr>
            <p:ph type="sldNum" sz="quarter" idx="12"/>
          </p:nvPr>
        </p:nvSpPr>
        <p:spPr/>
        <p:txBody>
          <a:bodyPr/>
          <a:lstStyle/>
          <a:p>
            <a:fld id="{BB676A45-1B92-4B15-B679-A7A3D8541A30}" type="slidenum">
              <a:rPr lang="en-US" smtClean="0"/>
              <a:t>12</a:t>
            </a:fld>
            <a:endParaRPr lang="en-US" dirty="0"/>
          </a:p>
        </p:txBody>
      </p:sp>
      <p:sp>
        <p:nvSpPr>
          <p:cNvPr id="10" name="Text Box 2"/>
          <p:cNvSpPr txBox="1">
            <a:spLocks noChangeArrowheads="1"/>
          </p:cNvSpPr>
          <p:nvPr/>
        </p:nvSpPr>
        <p:spPr bwMode="auto">
          <a:xfrm>
            <a:off x="1762516" y="364193"/>
            <a:ext cx="8666968" cy="322845"/>
          </a:xfrm>
          <a:prstGeom prst="rect">
            <a:avLst/>
          </a:prstGeom>
          <a:solidFill>
            <a:srgbClr val="034EA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defPPr>
              <a:defRPr lang="en-US"/>
            </a:defPPr>
            <a:lvl1pPr algn="ctr">
              <a:lnSpc>
                <a:spcPct val="107000"/>
              </a:lnSpc>
              <a:spcAft>
                <a:spcPts val="800"/>
              </a:spcAft>
              <a:defRPr sz="1400">
                <a:solidFill>
                  <a:srgbClr val="FFFFFF"/>
                </a:solidFill>
                <a:effectLst/>
                <a:latin typeface="Arial Black" panose="020B0A04020102020204" pitchFamily="34" charset="0"/>
                <a:ea typeface="Calibri" panose="020F0502020204030204" pitchFamily="34" charset="0"/>
                <a:cs typeface="Arial" panose="020B0604020202020204" pitchFamily="34" charset="0"/>
              </a:defRPr>
            </a:lvl1pPr>
          </a:lstStyle>
          <a:p>
            <a:r>
              <a:rPr lang="es-ES" dirty="0"/>
              <a:t>PIRACY SITUATION </a:t>
            </a:r>
            <a:r>
              <a:rPr lang="es-ES" dirty="0" smtClean="0"/>
              <a:t>(JAN 2025 </a:t>
            </a:r>
            <a:r>
              <a:rPr lang="es-ES" dirty="0"/>
              <a:t>– </a:t>
            </a:r>
            <a:r>
              <a:rPr lang="es-ES" dirty="0" smtClean="0"/>
              <a:t>MAY </a:t>
            </a:r>
            <a:r>
              <a:rPr lang="es-ES" dirty="0"/>
              <a:t>2026)</a:t>
            </a:r>
            <a:endParaRPr lang="en-US" dirty="0"/>
          </a:p>
        </p:txBody>
      </p:sp>
      <p:pic>
        <p:nvPicPr>
          <p:cNvPr id="2" name="Picture 1"/>
          <p:cNvPicPr>
            <a:picLocks noChangeAspect="1"/>
          </p:cNvPicPr>
          <p:nvPr/>
        </p:nvPicPr>
        <p:blipFill>
          <a:blip r:embed="rId2"/>
          <a:stretch>
            <a:fillRect/>
          </a:stretch>
        </p:blipFill>
        <p:spPr>
          <a:xfrm>
            <a:off x="748786" y="971916"/>
            <a:ext cx="10284398" cy="4961534"/>
          </a:xfrm>
          <a:prstGeom prst="rect">
            <a:avLst/>
          </a:prstGeom>
        </p:spPr>
      </p:pic>
    </p:spTree>
    <p:extLst>
      <p:ext uri="{BB962C8B-B14F-4D97-AF65-F5344CB8AC3E}">
        <p14:creationId xmlns:p14="http://schemas.microsoft.com/office/powerpoint/2010/main" val="421986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62516" y="365125"/>
            <a:ext cx="8666968" cy="322845"/>
          </a:xfrm>
          <a:prstGeom prst="rect">
            <a:avLst/>
          </a:prstGeom>
          <a:solidFill>
            <a:srgbClr val="034EA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algn="ctr">
              <a:lnSpc>
                <a:spcPct val="107000"/>
              </a:lnSpc>
              <a:spcAft>
                <a:spcPts val="800"/>
              </a:spcAft>
            </a:pPr>
            <a:r>
              <a:rPr lang="es-ES" sz="1400" dirty="0" smtClean="0">
                <a:solidFill>
                  <a:srgbClr val="FFFFFF"/>
                </a:solidFill>
                <a:effectLst/>
                <a:latin typeface="Arial Black" panose="020B0A04020102020204" pitchFamily="34" charset="0"/>
                <a:ea typeface="Calibri" panose="020F0502020204030204" pitchFamily="34" charset="0"/>
                <a:cs typeface="Arial" panose="020B0604020202020204" pitchFamily="34" charset="0"/>
              </a:rPr>
              <a:t>PIRACY </a:t>
            </a:r>
            <a:r>
              <a:rPr lang="es-ES" sz="1400" dirty="0">
                <a:solidFill>
                  <a:srgbClr val="FFFFFF"/>
                </a:solidFill>
                <a:effectLst/>
                <a:latin typeface="Arial Black" panose="020B0A04020102020204" pitchFamily="34" charset="0"/>
                <a:ea typeface="Calibri" panose="020F0502020204030204" pitchFamily="34" charset="0"/>
                <a:cs typeface="Arial" panose="020B0604020202020204" pitchFamily="34" charset="0"/>
              </a:rPr>
              <a:t>THREAT </a:t>
            </a:r>
            <a:r>
              <a:rPr lang="es-ES" sz="1400" dirty="0" smtClean="0">
                <a:solidFill>
                  <a:srgbClr val="FFFFFF"/>
                </a:solidFill>
                <a:latin typeface="Arial Black" panose="020B0A04020102020204" pitchFamily="34" charset="0"/>
                <a:ea typeface="Calibri" panose="020F0502020204030204" pitchFamily="34" charset="0"/>
                <a:cs typeface="Arial" panose="020B0604020202020204" pitchFamily="34" charset="0"/>
              </a:rPr>
              <a:t>ASSESSMENT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Slide Number Placeholder 4"/>
          <p:cNvSpPr>
            <a:spLocks noGrp="1"/>
          </p:cNvSpPr>
          <p:nvPr>
            <p:ph type="sldNum" sz="quarter" idx="12"/>
          </p:nvPr>
        </p:nvSpPr>
        <p:spPr>
          <a:xfrm>
            <a:off x="8610600" y="6356350"/>
            <a:ext cx="2743200" cy="365125"/>
          </a:xfrm>
        </p:spPr>
        <p:txBody>
          <a:bodyPr/>
          <a:lstStyle/>
          <a:p>
            <a:fld id="{BB676A45-1B92-4B15-B679-A7A3D8541A30}" type="slidenum">
              <a:rPr lang="en-US" smtClean="0"/>
              <a:t>13</a:t>
            </a:fld>
            <a:endParaRPr lang="en-US"/>
          </a:p>
        </p:txBody>
      </p:sp>
      <p:pic>
        <p:nvPicPr>
          <p:cNvPr id="3" name="Picture 2"/>
          <p:cNvPicPr>
            <a:picLocks noChangeAspect="1"/>
          </p:cNvPicPr>
          <p:nvPr/>
        </p:nvPicPr>
        <p:blipFill>
          <a:blip r:embed="rId2"/>
          <a:stretch>
            <a:fillRect/>
          </a:stretch>
        </p:blipFill>
        <p:spPr>
          <a:xfrm>
            <a:off x="441470" y="1203914"/>
            <a:ext cx="11309060" cy="5054022"/>
          </a:xfrm>
          <a:prstGeom prst="rect">
            <a:avLst/>
          </a:prstGeom>
        </p:spPr>
      </p:pic>
    </p:spTree>
    <p:extLst>
      <p:ext uri="{BB962C8B-B14F-4D97-AF65-F5344CB8AC3E}">
        <p14:creationId xmlns:p14="http://schemas.microsoft.com/office/powerpoint/2010/main" val="23565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12742054"/>
              </p:ext>
            </p:extLst>
          </p:nvPr>
        </p:nvGraphicFramePr>
        <p:xfrm>
          <a:off x="1069522" y="1076324"/>
          <a:ext cx="10041294" cy="4744347"/>
        </p:xfrm>
        <a:graphic>
          <a:graphicData uri="http://schemas.openxmlformats.org/drawingml/2006/table">
            <a:tbl>
              <a:tblPr firstRow="1" firstCol="1" lastRow="1" lastCol="1" bandRow="1" bandCol="1"/>
              <a:tblGrid>
                <a:gridCol w="10041294">
                  <a:extLst>
                    <a:ext uri="{9D8B030D-6E8A-4147-A177-3AD203B41FA5}">
                      <a16:colId xmlns:a16="http://schemas.microsoft.com/office/drawing/2014/main" val="2543416304"/>
                    </a:ext>
                  </a:extLst>
                </a:gridCol>
              </a:tblGrid>
              <a:tr h="3099659">
                <a:tc>
                  <a:txBody>
                    <a:bodyPr/>
                    <a:lstStyle/>
                    <a:p>
                      <a:pPr marL="151765" marR="171450" algn="just">
                        <a:lnSpc>
                          <a:spcPct val="107000"/>
                        </a:lnSpc>
                        <a:spcBef>
                          <a:spcPts val="280"/>
                        </a:spcBef>
                        <a:spcAft>
                          <a:spcPts val="1200"/>
                        </a:spcAft>
                      </a:pPr>
                      <a:endParaRPr lang="en-GB" sz="1100" b="1" dirty="0" smtClean="0">
                        <a:effectLst/>
                        <a:latin typeface="Arial" panose="020B0604020202020204" pitchFamily="34" charset="0"/>
                        <a:ea typeface="Arial" panose="020B0604020202020204" pitchFamily="34" charset="0"/>
                        <a:cs typeface="Arial" panose="020B0604020202020204" pitchFamily="34" charset="0"/>
                      </a:endParaRPr>
                    </a:p>
                    <a:p>
                      <a:pPr marL="151765" marR="171450" algn="just">
                        <a:lnSpc>
                          <a:spcPct val="107000"/>
                        </a:lnSpc>
                        <a:spcBef>
                          <a:spcPts val="280"/>
                        </a:spcBef>
                        <a:spcAft>
                          <a:spcPts val="1200"/>
                        </a:spcAft>
                      </a:pPr>
                      <a:r>
                        <a:rPr lang="en-GB" sz="1100" b="1" dirty="0" smtClean="0">
                          <a:effectLst/>
                          <a:latin typeface="Arial" panose="020B0604020202020204" pitchFamily="34" charset="0"/>
                          <a:ea typeface="Arial" panose="020B0604020202020204" pitchFamily="34" charset="0"/>
                          <a:cs typeface="Arial" panose="020B0604020202020204" pitchFamily="34" charset="0"/>
                        </a:rPr>
                        <a:t>REGISTRATION AND REPORTING. </a:t>
                      </a:r>
                      <a:endParaRPr lang="en-US" sz="900" b="1" dirty="0">
                        <a:effectLst/>
                        <a:latin typeface="Arial" panose="020B0604020202020204" pitchFamily="34" charset="0"/>
                        <a:ea typeface="Arial" panose="020B0604020202020204" pitchFamily="34" charset="0"/>
                        <a:cs typeface="Arial" panose="020B0604020202020204" pitchFamily="34" charset="0"/>
                      </a:endParaRPr>
                    </a:p>
                    <a:p>
                      <a:pPr marL="151765" marR="171450" algn="just">
                        <a:lnSpc>
                          <a:spcPct val="107000"/>
                        </a:lnSpc>
                        <a:spcBef>
                          <a:spcPts val="280"/>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CSO's and Masters are encouraged to register their vessels upon entering the UKMTO Voluntary Reporting Area with both:</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151765" marR="171450" algn="just">
                        <a:lnSpc>
                          <a:spcPct val="107000"/>
                        </a:lnSpc>
                        <a:spcBef>
                          <a:spcPts val="280"/>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457200" marR="171450" lvl="1" indent="0" algn="just">
                        <a:lnSpc>
                          <a:spcPct val="107000"/>
                        </a:lnSpc>
                        <a:spcBef>
                          <a:spcPts val="280"/>
                        </a:spcBef>
                        <a:spcAft>
                          <a:spcPts val="0"/>
                        </a:spcAft>
                        <a:buFont typeface="Arial" panose="020B0604020202020204" pitchFamily="34" charset="0"/>
                        <a:buNone/>
                      </a:pPr>
                      <a:r>
                        <a:rPr lang="es-ES" sz="1100" dirty="0">
                          <a:effectLst/>
                          <a:latin typeface="Arial" panose="020B0604020202020204" pitchFamily="34" charset="0"/>
                          <a:ea typeface="Arial" panose="020B0604020202020204" pitchFamily="34" charset="0"/>
                          <a:cs typeface="Arial" panose="020B0604020202020204" pitchFamily="34" charset="0"/>
                        </a:rPr>
                        <a:t>- MSCIO</a:t>
                      </a:r>
                      <a:r>
                        <a:rPr lang="es-ES" sz="1100" b="1" dirty="0">
                          <a:effectLst/>
                          <a:latin typeface="Arial" panose="020B0604020202020204" pitchFamily="34" charset="0"/>
                          <a:ea typeface="Arial" panose="020B0604020202020204" pitchFamily="34" charset="0"/>
                          <a:cs typeface="Arial" panose="020B0604020202020204" pitchFamily="34" charset="0"/>
                        </a:rPr>
                        <a:t> (</a:t>
                      </a:r>
                      <a:r>
                        <a:rPr lang="es-ES" sz="1100" b="1" u="sng" dirty="0">
                          <a:solidFill>
                            <a:srgbClr val="0563C1"/>
                          </a:solidFill>
                          <a:effectLst/>
                          <a:latin typeface="Arial" panose="020B0604020202020204" pitchFamily="34" charset="0"/>
                          <a:ea typeface="Arial" panose="020B0604020202020204" pitchFamily="34" charset="0"/>
                          <a:cs typeface="Arial" panose="020B0604020202020204" pitchFamily="34" charset="0"/>
                          <a:hlinkClick r:id="rId2"/>
                        </a:rPr>
                        <a:t>https://mscio.eu/reporting/vessel-registration/</a:t>
                      </a:r>
                      <a:r>
                        <a:rPr lang="es-ES" sz="1100" b="1" dirty="0">
                          <a:effectLst/>
                          <a:latin typeface="Arial" panose="020B0604020202020204" pitchFamily="34" charset="0"/>
                          <a:ea typeface="Arial" panose="020B0604020202020204" pitchFamily="34" charset="0"/>
                          <a:cs typeface="Arial" panose="020B0604020202020204" pitchFamily="34" charset="0"/>
                        </a:rPr>
                        <a:t>)</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151765" marR="171450" algn="just">
                        <a:lnSpc>
                          <a:spcPct val="107000"/>
                        </a:lnSpc>
                        <a:spcBef>
                          <a:spcPts val="280"/>
                        </a:spcBef>
                        <a:spcAft>
                          <a:spcPts val="0"/>
                        </a:spcAft>
                      </a:pPr>
                      <a:r>
                        <a:rPr lang="es-ES" sz="1100" b="1" dirty="0">
                          <a:effectLst/>
                          <a:latin typeface="Arial" panose="020B0604020202020204" pitchFamily="34" charset="0"/>
                          <a:ea typeface="Arial" panose="020B0604020202020204" pitchFamily="34" charset="0"/>
                          <a:cs typeface="Arial" panose="020B0604020202020204" pitchFamily="34" charset="0"/>
                        </a:rPr>
                        <a:t>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457200" marR="171450" lvl="1" indent="0" algn="just">
                        <a:lnSpc>
                          <a:spcPct val="107000"/>
                        </a:lnSpc>
                        <a:spcBef>
                          <a:spcPts val="280"/>
                        </a:spcBef>
                        <a:spcAft>
                          <a:spcPts val="0"/>
                        </a:spcAft>
                        <a:buFont typeface="Arial" panose="020B0604020202020204" pitchFamily="34" charset="0"/>
                        <a:buNone/>
                      </a:pPr>
                      <a:r>
                        <a:rPr lang="en-US" sz="1100" dirty="0">
                          <a:effectLst/>
                          <a:latin typeface="Arial" panose="020B0604020202020204" pitchFamily="34" charset="0"/>
                          <a:ea typeface="Arial" panose="020B0604020202020204" pitchFamily="34" charset="0"/>
                          <a:cs typeface="Arial" panose="020B0604020202020204" pitchFamily="34" charset="0"/>
                        </a:rPr>
                        <a:t>- </a:t>
                      </a:r>
                      <a:r>
                        <a:rPr lang="en-GB" sz="1100" dirty="0">
                          <a:effectLst/>
                          <a:latin typeface="Arial" panose="020B0604020202020204" pitchFamily="34" charset="0"/>
                          <a:ea typeface="Arial" panose="020B0604020202020204" pitchFamily="34" charset="0"/>
                          <a:cs typeface="Arial" panose="020B0604020202020204" pitchFamily="34" charset="0"/>
                        </a:rPr>
                        <a:t>UKMTO</a:t>
                      </a:r>
                      <a:r>
                        <a:rPr lang="en-GB" sz="1100" b="1" dirty="0">
                          <a:effectLst/>
                          <a:latin typeface="Arial" panose="020B0604020202020204" pitchFamily="34" charset="0"/>
                          <a:ea typeface="Arial" panose="020B0604020202020204" pitchFamily="34" charset="0"/>
                          <a:cs typeface="Arial" panose="020B0604020202020204" pitchFamily="34" charset="0"/>
                        </a:rPr>
                        <a:t> (</a:t>
                      </a:r>
                      <a:r>
                        <a:rPr lang="en-GB" sz="1100" b="1" u="sng" dirty="0">
                          <a:solidFill>
                            <a:srgbClr val="0563C1"/>
                          </a:solidFill>
                          <a:effectLst/>
                          <a:latin typeface="Arial" panose="020B0604020202020204" pitchFamily="34" charset="0"/>
                          <a:ea typeface="Arial" panose="020B0604020202020204" pitchFamily="34" charset="0"/>
                          <a:cs typeface="Arial" panose="020B0604020202020204" pitchFamily="34" charset="0"/>
                          <a:hlinkClick r:id="rId3"/>
                        </a:rPr>
                        <a:t>https://www.ukmto.org/reporting-formats/initial-report</a:t>
                      </a:r>
                      <a:r>
                        <a:rPr lang="en-GB" sz="1100" b="1" dirty="0">
                          <a:effectLst/>
                          <a:latin typeface="Arial" panose="020B0604020202020204" pitchFamily="34" charset="0"/>
                          <a:ea typeface="Arial" panose="020B0604020202020204" pitchFamily="34" charset="0"/>
                          <a:cs typeface="Arial" panose="020B0604020202020204" pitchFamily="34" charset="0"/>
                        </a:rPr>
                        <a:t>)</a:t>
                      </a:r>
                      <a:r>
                        <a:rPr lang="en-US" sz="900" cap="small" dirty="0">
                          <a:effectLst/>
                          <a:latin typeface="Arial" panose="020B0604020202020204" pitchFamily="34" charset="0"/>
                          <a:ea typeface="Arial" panose="020B0604020202020204" pitchFamily="34" charset="0"/>
                          <a:cs typeface="Arial" panose="020B0604020202020204" pitchFamily="34" charset="0"/>
                        </a:rPr>
                        <a:t>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17780" marR="171450" algn="just">
                        <a:lnSpc>
                          <a:spcPct val="107000"/>
                        </a:lnSpc>
                        <a:spcBef>
                          <a:spcPts val="280"/>
                        </a:spcBef>
                        <a:spcAft>
                          <a:spcPts val="0"/>
                        </a:spcAft>
                      </a:pPr>
                      <a:r>
                        <a:rPr lang="en-GB" sz="1100" b="1" dirty="0">
                          <a:effectLst/>
                          <a:latin typeface="Arial" panose="020B0604020202020204" pitchFamily="34" charset="0"/>
                          <a:ea typeface="Arial" panose="020B0604020202020204" pitchFamily="34" charset="0"/>
                          <a:cs typeface="Arial" panose="020B0604020202020204" pitchFamily="34" charset="0"/>
                        </a:rPr>
                        <a:t>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151765" marR="171450" algn="just">
                        <a:lnSpc>
                          <a:spcPct val="107000"/>
                        </a:lnSpc>
                        <a:spcBef>
                          <a:spcPts val="280"/>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And </a:t>
                      </a:r>
                      <a:r>
                        <a:rPr lang="en-GB" sz="1100" dirty="0" smtClean="0">
                          <a:effectLst/>
                          <a:latin typeface="Arial" panose="020B0604020202020204" pitchFamily="34" charset="0"/>
                          <a:ea typeface="Arial" panose="020B0604020202020204" pitchFamily="34" charset="0"/>
                          <a:cs typeface="Arial" panose="020B0604020202020204" pitchFamily="34" charset="0"/>
                        </a:rPr>
                        <a:t>to report </a:t>
                      </a:r>
                      <a:r>
                        <a:rPr lang="en-GB" sz="1100" dirty="0">
                          <a:effectLst/>
                          <a:latin typeface="Arial" panose="020B0604020202020204" pitchFamily="34" charset="0"/>
                          <a:ea typeface="Arial" panose="020B0604020202020204" pitchFamily="34" charset="0"/>
                          <a:cs typeface="Arial" panose="020B0604020202020204" pitchFamily="34" charset="0"/>
                        </a:rPr>
                        <a:t>all incidents to UKMTO and MSCIO.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151765" marR="171450" algn="just">
                        <a:lnSpc>
                          <a:spcPct val="107000"/>
                        </a:lnSpc>
                        <a:spcBef>
                          <a:spcPts val="280"/>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151765" marR="171450" algn="just">
                        <a:lnSpc>
                          <a:spcPct val="107000"/>
                        </a:lnSpc>
                        <a:spcBef>
                          <a:spcPts val="280"/>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When safe to do so, vessels should document incidents and suspicious activity through logs, photographs, video, and radar footage. CSOs should gather information on Pattern of Life and Maritime Situational Awareness for their planned routes and ports of call to support risk assessments. These procedures enable effective monitoring and resource allocation by CMF and EUNAVFOR ATALANTA.</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17780" marR="43815" algn="just">
                        <a:lnSpc>
                          <a:spcPct val="107000"/>
                        </a:lnSpc>
                        <a:spcBef>
                          <a:spcPts val="280"/>
                        </a:spcBef>
                        <a:spcAft>
                          <a:spcPts val="0"/>
                        </a:spcAft>
                      </a:pPr>
                      <a:r>
                        <a:rPr lang="en-GB" sz="1100" b="1" dirty="0">
                          <a:effectLst/>
                          <a:latin typeface="Arial" panose="020B0604020202020204" pitchFamily="34" charset="0"/>
                          <a:ea typeface="Arial" panose="020B0604020202020204" pitchFamily="34" charset="0"/>
                          <a:cs typeface="Arial" panose="020B0604020202020204" pitchFamily="34" charset="0"/>
                        </a:rPr>
                        <a:t> </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28575" cap="flat" cmpd="sng" algn="ctr">
                      <a:solidFill>
                        <a:srgbClr val="006FC0"/>
                      </a:solidFill>
                      <a:prstDash val="solid"/>
                      <a:round/>
                      <a:headEnd type="none" w="med" len="med"/>
                      <a:tailEnd type="none" w="med" len="med"/>
                    </a:lnL>
                    <a:lnR w="28575" cap="flat" cmpd="sng" algn="ctr">
                      <a:solidFill>
                        <a:srgbClr val="006FC0"/>
                      </a:solidFill>
                      <a:prstDash val="solid"/>
                      <a:round/>
                      <a:headEnd type="none" w="med" len="med"/>
                      <a:tailEnd type="none" w="med" len="med"/>
                    </a:lnR>
                    <a:lnT w="28575" cap="flat" cmpd="sng" algn="ctr">
                      <a:solidFill>
                        <a:srgbClr val="006FC0"/>
                      </a:solidFill>
                      <a:prstDash val="solid"/>
                      <a:round/>
                      <a:headEnd type="none" w="med" len="med"/>
                      <a:tailEnd type="none" w="med" len="med"/>
                    </a:lnT>
                    <a:lnB w="28575" cap="flat" cmpd="sng" algn="ctr">
                      <a:solidFill>
                        <a:srgbClr val="006FC0"/>
                      </a:solidFill>
                      <a:prstDash val="solid"/>
                      <a:round/>
                      <a:headEnd type="none" w="med" len="med"/>
                      <a:tailEnd type="none" w="med" len="med"/>
                    </a:lnB>
                  </a:tcPr>
                </a:tc>
                <a:extLst>
                  <a:ext uri="{0D108BD9-81ED-4DB2-BD59-A6C34878D82A}">
                    <a16:rowId xmlns:a16="http://schemas.microsoft.com/office/drawing/2014/main" val="1243619919"/>
                  </a:ext>
                </a:extLst>
              </a:tr>
              <a:tr h="1509022">
                <a:tc>
                  <a:txBody>
                    <a:bodyPr/>
                    <a:lstStyle/>
                    <a:p>
                      <a:pPr marL="69215" marR="43815" algn="just">
                        <a:lnSpc>
                          <a:spcPct val="107000"/>
                        </a:lnSpc>
                        <a:spcBef>
                          <a:spcPts val="280"/>
                        </a:spcBef>
                        <a:spcAft>
                          <a:spcPts val="0"/>
                        </a:spcAft>
                      </a:pPr>
                      <a:r>
                        <a:rPr lang="en-GB" sz="1100" b="1" dirty="0">
                          <a:effectLst/>
                          <a:latin typeface="Arial" panose="020B0604020202020204" pitchFamily="34" charset="0"/>
                          <a:ea typeface="Arial" panose="020B0604020202020204" pitchFamily="34" charset="0"/>
                          <a:cs typeface="Arial" panose="020B0604020202020204" pitchFamily="34" charset="0"/>
                        </a:rPr>
                        <a:t>Contact Information (MSCIO):</a:t>
                      </a:r>
                      <a:r>
                        <a:rPr lang="en-GB" sz="900" dirty="0">
                          <a:effectLst/>
                          <a:latin typeface="Arial" panose="020B0604020202020204" pitchFamily="34" charset="0"/>
                          <a:ea typeface="Arial" panose="020B0604020202020204" pitchFamily="34" charset="0"/>
                          <a:cs typeface="Arial" panose="020B0604020202020204" pitchFamily="34" charset="0"/>
                        </a:rPr>
                        <a:t>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69215" marR="43815" algn="just">
                        <a:lnSpc>
                          <a:spcPct val="107000"/>
                        </a:lnSpc>
                        <a:spcBef>
                          <a:spcPts val="280"/>
                        </a:spcBef>
                        <a:spcAft>
                          <a:spcPts val="0"/>
                        </a:spcAft>
                      </a:pPr>
                      <a:r>
                        <a:rPr lang="en-GB" sz="1100" b="1" dirty="0">
                          <a:effectLst/>
                          <a:latin typeface="Arial" panose="020B0604020202020204" pitchFamily="34" charset="0"/>
                          <a:ea typeface="Arial" panose="020B0604020202020204" pitchFamily="34" charset="0"/>
                          <a:cs typeface="Arial" panose="020B0604020202020204" pitchFamily="34" charset="0"/>
                        </a:rPr>
                        <a:t>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68580" marR="43180" algn="just">
                        <a:lnSpc>
                          <a:spcPct val="150000"/>
                        </a:lnSpc>
                        <a:spcBef>
                          <a:spcPts val="280"/>
                        </a:spcBef>
                        <a:spcAft>
                          <a:spcPts val="0"/>
                        </a:spcAft>
                      </a:pPr>
                      <a:r>
                        <a:rPr lang="en-GB" sz="1100" b="1" dirty="0">
                          <a:effectLst/>
                          <a:latin typeface="Arial" panose="020B0604020202020204" pitchFamily="34" charset="0"/>
                          <a:ea typeface="Arial" panose="020B0604020202020204" pitchFamily="34" charset="0"/>
                          <a:cs typeface="Arial" panose="020B0604020202020204" pitchFamily="34" charset="0"/>
                        </a:rPr>
                        <a:t>Tel: 0033 (0) 298 220 220 // 0033 (0) 298 220 170</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68580" marR="43180" algn="just">
                        <a:lnSpc>
                          <a:spcPct val="150000"/>
                        </a:lnSpc>
                        <a:spcBef>
                          <a:spcPts val="280"/>
                        </a:spcBef>
                        <a:spcAft>
                          <a:spcPts val="0"/>
                        </a:spcAft>
                      </a:pPr>
                      <a:r>
                        <a:rPr lang="en-GB" sz="1100" b="1" dirty="0">
                          <a:effectLst/>
                          <a:latin typeface="Arial" panose="020B0604020202020204" pitchFamily="34" charset="0"/>
                          <a:ea typeface="Arial" panose="020B0604020202020204" pitchFamily="34" charset="0"/>
                          <a:cs typeface="Arial" panose="020B0604020202020204" pitchFamily="34" charset="0"/>
                        </a:rPr>
                        <a:t>Website: </a:t>
                      </a:r>
                      <a:r>
                        <a:rPr lang="en-GB" sz="1100" b="1" u="sng" dirty="0">
                          <a:solidFill>
                            <a:srgbClr val="0563C1"/>
                          </a:solidFill>
                          <a:effectLst/>
                          <a:latin typeface="Arial" panose="020B0604020202020204" pitchFamily="34" charset="0"/>
                          <a:ea typeface="Arial" panose="020B0604020202020204" pitchFamily="34" charset="0"/>
                          <a:cs typeface="Arial" panose="020B0604020202020204" pitchFamily="34" charset="0"/>
                          <a:hlinkClick r:id="rId4"/>
                        </a:rPr>
                        <a:t>www.mscio.eu</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68580" marR="43180" algn="just">
                        <a:lnSpc>
                          <a:spcPct val="150000"/>
                        </a:lnSpc>
                        <a:spcBef>
                          <a:spcPts val="280"/>
                        </a:spcBef>
                        <a:spcAft>
                          <a:spcPts val="0"/>
                        </a:spcAft>
                      </a:pPr>
                      <a:r>
                        <a:rPr lang="en-GB" sz="1100" b="1" dirty="0">
                          <a:effectLst/>
                          <a:latin typeface="Arial" panose="020B0604020202020204" pitchFamily="34" charset="0"/>
                          <a:ea typeface="Arial" panose="020B0604020202020204" pitchFamily="34" charset="0"/>
                          <a:cs typeface="Arial" panose="020B0604020202020204" pitchFamily="34" charset="0"/>
                        </a:rPr>
                        <a:t>Email: </a:t>
                      </a:r>
                      <a:r>
                        <a:rPr lang="en-GB" sz="1100" b="1" u="sng" dirty="0">
                          <a:solidFill>
                            <a:srgbClr val="0563C1"/>
                          </a:solidFill>
                          <a:effectLst/>
                          <a:latin typeface="Arial" panose="020B0604020202020204" pitchFamily="34" charset="0"/>
                          <a:ea typeface="Arial" panose="020B0604020202020204" pitchFamily="34" charset="0"/>
                          <a:cs typeface="Arial" panose="020B0604020202020204" pitchFamily="34" charset="0"/>
                          <a:hlinkClick r:id="rId5"/>
                        </a:rPr>
                        <a:t>postmaster@mscio.eu</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28575" cap="flat" cmpd="sng" algn="ctr">
                      <a:solidFill>
                        <a:srgbClr val="006FC0"/>
                      </a:solidFill>
                      <a:prstDash val="solid"/>
                      <a:round/>
                      <a:headEnd type="none" w="med" len="med"/>
                      <a:tailEnd type="none" w="med" len="med"/>
                    </a:lnL>
                    <a:lnR w="28575" cap="flat" cmpd="sng" algn="ctr">
                      <a:solidFill>
                        <a:srgbClr val="006FC0"/>
                      </a:solidFill>
                      <a:prstDash val="solid"/>
                      <a:round/>
                      <a:headEnd type="none" w="med" len="med"/>
                      <a:tailEnd type="none" w="med" len="med"/>
                    </a:lnR>
                    <a:lnT w="28575" cap="flat" cmpd="sng" algn="ctr">
                      <a:solidFill>
                        <a:srgbClr val="006FC0"/>
                      </a:solidFill>
                      <a:prstDash val="solid"/>
                      <a:round/>
                      <a:headEnd type="none" w="med" len="med"/>
                      <a:tailEnd type="none" w="med" len="med"/>
                    </a:lnT>
                    <a:lnB w="28575" cap="flat" cmpd="sng" algn="ctr">
                      <a:solidFill>
                        <a:srgbClr val="006FC0"/>
                      </a:solidFill>
                      <a:prstDash val="solid"/>
                      <a:round/>
                      <a:headEnd type="none" w="med" len="med"/>
                      <a:tailEnd type="none" w="med" len="med"/>
                    </a:lnB>
                  </a:tcPr>
                </a:tc>
                <a:extLst>
                  <a:ext uri="{0D108BD9-81ED-4DB2-BD59-A6C34878D82A}">
                    <a16:rowId xmlns:a16="http://schemas.microsoft.com/office/drawing/2014/main" val="1727408808"/>
                  </a:ext>
                </a:extLst>
              </a:tr>
            </a:tbl>
          </a:graphicData>
        </a:graphic>
      </p:graphicFrame>
      <p:sp>
        <p:nvSpPr>
          <p:cNvPr id="4" name="Footer Placeholder 3"/>
          <p:cNvSpPr>
            <a:spLocks noGrp="1"/>
          </p:cNvSpPr>
          <p:nvPr>
            <p:ph type="ftr" sz="quarter" idx="11"/>
          </p:nvPr>
        </p:nvSpPr>
        <p:spPr/>
        <p:txBody>
          <a:bodyPr/>
          <a:lstStyle/>
          <a:p>
            <a:r>
              <a:rPr lang="en-US" smtClean="0"/>
              <a:t>MSCIO WEEKLY REPORT</a:t>
            </a:r>
            <a:endParaRPr lang="en-US"/>
          </a:p>
        </p:txBody>
      </p:sp>
      <p:sp>
        <p:nvSpPr>
          <p:cNvPr id="5" name="Slide Number Placeholder 4"/>
          <p:cNvSpPr>
            <a:spLocks noGrp="1"/>
          </p:cNvSpPr>
          <p:nvPr>
            <p:ph type="sldNum" sz="quarter" idx="12"/>
          </p:nvPr>
        </p:nvSpPr>
        <p:spPr/>
        <p:txBody>
          <a:bodyPr/>
          <a:lstStyle/>
          <a:p>
            <a:fld id="{BB676A45-1B92-4B15-B679-A7A3D8541A30}" type="slidenum">
              <a:rPr lang="en-US" smtClean="0"/>
              <a:t>14</a:t>
            </a:fld>
            <a:endParaRPr lang="en-US"/>
          </a:p>
        </p:txBody>
      </p:sp>
      <p:sp>
        <p:nvSpPr>
          <p:cNvPr id="6" name="Text Box 2"/>
          <p:cNvSpPr txBox="1">
            <a:spLocks noChangeArrowheads="1"/>
          </p:cNvSpPr>
          <p:nvPr/>
        </p:nvSpPr>
        <p:spPr bwMode="auto">
          <a:xfrm>
            <a:off x="1767714" y="365125"/>
            <a:ext cx="8656572" cy="322845"/>
          </a:xfrm>
          <a:prstGeom prst="rect">
            <a:avLst/>
          </a:prstGeom>
          <a:solidFill>
            <a:srgbClr val="034EA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algn="ctr">
              <a:lnSpc>
                <a:spcPct val="107000"/>
              </a:lnSpc>
              <a:spcAft>
                <a:spcPts val="800"/>
              </a:spcAft>
            </a:pPr>
            <a:r>
              <a:rPr lang="es-ES" sz="1400">
                <a:solidFill>
                  <a:srgbClr val="FFFFFF"/>
                </a:solidFill>
                <a:effectLst/>
                <a:latin typeface="Arial Black" panose="020B0A04020102020204" pitchFamily="34" charset="0"/>
                <a:ea typeface="Calibri" panose="020F0502020204030204" pitchFamily="34" charset="0"/>
                <a:cs typeface="Arial" panose="020B0604020202020204" pitchFamily="34" charset="0"/>
              </a:rPr>
              <a:t>REGISTRATION AND REPORTING</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5571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443" t="4222" r="2721" b="4197"/>
          <a:stretch/>
        </p:blipFill>
        <p:spPr>
          <a:xfrm>
            <a:off x="0" y="0"/>
            <a:ext cx="12192000" cy="6858000"/>
          </a:xfrm>
          <a:prstGeom prst="rect">
            <a:avLst/>
          </a:prstGeom>
        </p:spPr>
      </p:pic>
    </p:spTree>
    <p:extLst>
      <p:ext uri="{BB962C8B-B14F-4D97-AF65-F5344CB8AC3E}">
        <p14:creationId xmlns:p14="http://schemas.microsoft.com/office/powerpoint/2010/main" val="2895593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3408" y="1057192"/>
            <a:ext cx="5897364" cy="4994784"/>
          </a:xfrm>
          <a:prstGeom prst="rect">
            <a:avLst/>
          </a:prstGeom>
          <a:ln w="38100">
            <a:solidFill>
              <a:schemeClr val="accent5"/>
            </a:solidFill>
          </a:ln>
        </p:spPr>
      </p:pic>
      <p:sp>
        <p:nvSpPr>
          <p:cNvPr id="4" name="Footer Placeholder 3"/>
          <p:cNvSpPr>
            <a:spLocks noGrp="1"/>
          </p:cNvSpPr>
          <p:nvPr>
            <p:ph type="ftr" sz="quarter" idx="11"/>
          </p:nvPr>
        </p:nvSpPr>
        <p:spPr/>
        <p:txBody>
          <a:bodyPr/>
          <a:lstStyle/>
          <a:p>
            <a:r>
              <a:rPr lang="en-US" dirty="0" smtClean="0"/>
              <a:t>MSCIO WEEKLY REPORT</a:t>
            </a:r>
            <a:endParaRPr lang="en-US" dirty="0"/>
          </a:p>
        </p:txBody>
      </p:sp>
      <p:sp>
        <p:nvSpPr>
          <p:cNvPr id="5" name="Slide Number Placeholder 4"/>
          <p:cNvSpPr>
            <a:spLocks noGrp="1"/>
          </p:cNvSpPr>
          <p:nvPr>
            <p:ph type="sldNum" sz="quarter" idx="12"/>
          </p:nvPr>
        </p:nvSpPr>
        <p:spPr>
          <a:xfrm>
            <a:off x="8610600" y="6356350"/>
            <a:ext cx="2743200" cy="365125"/>
          </a:xfrm>
        </p:spPr>
        <p:txBody>
          <a:bodyPr/>
          <a:lstStyle/>
          <a:p>
            <a:fld id="{1A1E51A1-B48E-4AD8-AB54-ADE096030467}" type="slidenum">
              <a:rPr lang="en-US" smtClean="0"/>
              <a:t>2</a:t>
            </a:fld>
            <a:endParaRPr lang="en-US"/>
          </a:p>
        </p:txBody>
      </p:sp>
      <p:sp>
        <p:nvSpPr>
          <p:cNvPr id="8" name="Text Box 2"/>
          <p:cNvSpPr txBox="1">
            <a:spLocks noChangeArrowheads="1"/>
          </p:cNvSpPr>
          <p:nvPr/>
        </p:nvSpPr>
        <p:spPr bwMode="auto">
          <a:xfrm>
            <a:off x="1762516" y="364687"/>
            <a:ext cx="8666968" cy="322845"/>
          </a:xfrm>
          <a:prstGeom prst="rect">
            <a:avLst/>
          </a:prstGeom>
          <a:solidFill>
            <a:srgbClr val="034EA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algn="ctr">
              <a:lnSpc>
                <a:spcPct val="107000"/>
              </a:lnSpc>
              <a:spcAft>
                <a:spcPts val="800"/>
              </a:spcAft>
            </a:pPr>
            <a:r>
              <a:rPr lang="en-US" sz="1400" dirty="0">
                <a:solidFill>
                  <a:srgbClr val="FFFFFF"/>
                </a:solidFill>
                <a:effectLst/>
                <a:latin typeface="Arial Black" panose="020B0A04020102020204" pitchFamily="34" charset="0"/>
                <a:ea typeface="Calibri" panose="020F0502020204030204" pitchFamily="34" charset="0"/>
                <a:cs typeface="Arial" panose="020B0604020202020204" pitchFamily="34" charset="0"/>
              </a:rPr>
              <a:t>OVERVIEW OF INCIDENTS IN THE VOLUNTARY REPORTING AREA (VRA</a:t>
            </a:r>
            <a:r>
              <a:rPr lang="en-US" sz="1400" dirty="0" smtClean="0">
                <a:solidFill>
                  <a:srgbClr val="FFFFFF"/>
                </a:solidFill>
                <a:effectLst/>
                <a:latin typeface="Arial Black" panose="020B0A0402010202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6" name="Content Placeholder 15"/>
          <p:cNvGraphicFramePr>
            <a:graphicFrameLocks noGrp="1"/>
          </p:cNvGraphicFramePr>
          <p:nvPr>
            <p:ph sz="half" idx="1"/>
            <p:extLst>
              <p:ext uri="{D42A27DB-BD31-4B8C-83A1-F6EECF244321}">
                <p14:modId xmlns:p14="http://schemas.microsoft.com/office/powerpoint/2010/main" val="3313610213"/>
              </p:ext>
            </p:extLst>
          </p:nvPr>
        </p:nvGraphicFramePr>
        <p:xfrm>
          <a:off x="7415070" y="1057192"/>
          <a:ext cx="3201267" cy="5118200"/>
        </p:xfrm>
        <a:graphic>
          <a:graphicData uri="http://schemas.openxmlformats.org/drawingml/2006/table">
            <a:tbl>
              <a:tblPr firstRow="1" bandRow="1">
                <a:tableStyleId>{5C22544A-7EE6-4342-B048-85BDC9FD1C3A}</a:tableStyleId>
              </a:tblPr>
              <a:tblGrid>
                <a:gridCol w="398597">
                  <a:extLst>
                    <a:ext uri="{9D8B030D-6E8A-4147-A177-3AD203B41FA5}">
                      <a16:colId xmlns:a16="http://schemas.microsoft.com/office/drawing/2014/main" val="1832819050"/>
                    </a:ext>
                  </a:extLst>
                </a:gridCol>
                <a:gridCol w="2102874">
                  <a:extLst>
                    <a:ext uri="{9D8B030D-6E8A-4147-A177-3AD203B41FA5}">
                      <a16:colId xmlns:a16="http://schemas.microsoft.com/office/drawing/2014/main" val="1948527186"/>
                    </a:ext>
                  </a:extLst>
                </a:gridCol>
                <a:gridCol w="699796">
                  <a:extLst>
                    <a:ext uri="{9D8B030D-6E8A-4147-A177-3AD203B41FA5}">
                      <a16:colId xmlns:a16="http://schemas.microsoft.com/office/drawing/2014/main" val="1208147286"/>
                    </a:ext>
                  </a:extLst>
                </a:gridCol>
              </a:tblGrid>
              <a:tr h="460004">
                <a:tc gridSpan="2">
                  <a:txBody>
                    <a:bodyPr/>
                    <a:lstStyle/>
                    <a:p>
                      <a:pPr algn="ctr"/>
                      <a:r>
                        <a:rPr lang="en-GB" sz="1600" b="1" dirty="0" smtClean="0">
                          <a:latin typeface="Arial" panose="020B0604020202020204" pitchFamily="34" charset="0"/>
                          <a:cs typeface="Arial" panose="020B0604020202020204" pitchFamily="34" charset="0"/>
                        </a:rPr>
                        <a:t>CATEGORY</a:t>
                      </a:r>
                      <a:endParaRPr lang="en-US"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GB" sz="1600" b="1" dirty="0" smtClean="0">
                          <a:latin typeface="Arial" panose="020B0604020202020204" pitchFamily="34" charset="0"/>
                          <a:cs typeface="Arial" panose="020B0604020202020204" pitchFamily="34" charset="0"/>
                        </a:rPr>
                        <a:t>No.</a:t>
                      </a:r>
                      <a:endParaRPr lang="en-US"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111415"/>
                  </a:ext>
                </a:extLst>
              </a:tr>
              <a:tr h="460004">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Armed Robbery</a:t>
                      </a: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algn="l"/>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Nil</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2119679"/>
                  </a:ext>
                </a:extLst>
              </a:tr>
              <a:tr h="460004">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kern="0" dirty="0" smtClean="0">
                          <a:effectLst/>
                          <a:latin typeface="Arial" panose="020B0604020202020204" pitchFamily="34" charset="0"/>
                          <a:ea typeface="Calibri" panose="020F0502020204030204" pitchFamily="34" charset="0"/>
                          <a:cs typeface="Arial" panose="020B0604020202020204" pitchFamily="34" charset="0"/>
                        </a:rPr>
                        <a:t>Attack</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Nil</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3952239"/>
                  </a:ext>
                </a:extLst>
              </a:tr>
              <a:tr h="460004">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kern="0" dirty="0" smtClean="0">
                          <a:effectLst/>
                          <a:latin typeface="Arial" panose="020B0604020202020204" pitchFamily="34" charset="0"/>
                          <a:ea typeface="Calibri" panose="020F0502020204030204" pitchFamily="34" charset="0"/>
                          <a:cs typeface="Arial" panose="020B0604020202020204" pitchFamily="34" charset="0"/>
                        </a:rPr>
                        <a:t>Attempted Boarding</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Nil</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40823"/>
                  </a:ext>
                </a:extLst>
              </a:tr>
              <a:tr h="460004">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kern="0" dirty="0" smtClean="0">
                          <a:effectLst/>
                          <a:latin typeface="Arial" panose="020B0604020202020204" pitchFamily="34" charset="0"/>
                          <a:ea typeface="Calibri" panose="020F0502020204030204" pitchFamily="34" charset="0"/>
                          <a:cs typeface="Arial" panose="020B0604020202020204" pitchFamily="34" charset="0"/>
                        </a:rPr>
                        <a:t>Boarding</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Nil</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5352449"/>
                  </a:ext>
                </a:extLst>
              </a:tr>
              <a:tr h="460004">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kern="0" dirty="0" smtClean="0">
                          <a:effectLst/>
                          <a:latin typeface="Arial" panose="020B0604020202020204" pitchFamily="34" charset="0"/>
                          <a:ea typeface="Calibri" panose="020F0502020204030204" pitchFamily="34" charset="0"/>
                          <a:cs typeface="Arial" panose="020B0604020202020204" pitchFamily="34" charset="0"/>
                        </a:rPr>
                        <a:t>Hijack</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Nil</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4440226"/>
                  </a:ext>
                </a:extLst>
              </a:tr>
              <a:tr h="460004">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kern="0" dirty="0" smtClean="0">
                          <a:effectLst/>
                          <a:latin typeface="Arial" panose="020B0604020202020204" pitchFamily="34" charset="0"/>
                          <a:ea typeface="Calibri" panose="020F0502020204030204" pitchFamily="34" charset="0"/>
                          <a:cs typeface="Arial" panose="020B0604020202020204" pitchFamily="34" charset="0"/>
                        </a:rPr>
                        <a:t>Kidnap</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Nil</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3349370"/>
                  </a:ext>
                </a:extLst>
              </a:tr>
              <a:tr h="460004">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kern="0" dirty="0" smtClean="0">
                          <a:effectLst/>
                          <a:latin typeface="Arial" panose="020B0604020202020204" pitchFamily="34" charset="0"/>
                          <a:ea typeface="Calibri" panose="020F0502020204030204" pitchFamily="34" charset="0"/>
                          <a:cs typeface="Arial" panose="020B0604020202020204" pitchFamily="34" charset="0"/>
                        </a:rPr>
                        <a:t>Piracy</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3</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7535037"/>
                  </a:ext>
                </a:extLst>
              </a:tr>
              <a:tr h="460004">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kern="0" dirty="0" smtClean="0">
                          <a:effectLst/>
                          <a:latin typeface="Arial" panose="020B0604020202020204" pitchFamily="34" charset="0"/>
                          <a:ea typeface="Calibri" panose="020F0502020204030204" pitchFamily="34" charset="0"/>
                          <a:cs typeface="Arial" panose="020B0604020202020204" pitchFamily="34" charset="0"/>
                        </a:rPr>
                        <a:t>Suspicious Activity</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2</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7732700"/>
                  </a:ext>
                </a:extLst>
              </a:tr>
              <a:tr h="460004">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kern="0" dirty="0" smtClean="0">
                          <a:effectLst/>
                          <a:latin typeface="Arial" panose="020B0604020202020204" pitchFamily="34" charset="0"/>
                          <a:ea typeface="Calibri" panose="020F0502020204030204" pitchFamily="34" charset="0"/>
                          <a:cs typeface="Arial" panose="020B0604020202020204" pitchFamily="34" charset="0"/>
                        </a:rPr>
                        <a:t>Other Maritime Crimes</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Nil</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424259"/>
                  </a:ext>
                </a:extLst>
              </a:tr>
              <a:tr h="460004">
                <a:tc gridSpan="2">
                  <a:txBody>
                    <a:bodyPr/>
                    <a:lstStyle/>
                    <a:p>
                      <a:pPr algn="l">
                        <a:lnSpc>
                          <a:spcPct val="107000"/>
                        </a:lnSpc>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Total Incidents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a:r>
                        <a:rPr lang="en-GB" sz="1600" dirty="0" smtClean="0"/>
                        <a:t>5</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93601101"/>
                  </a:ext>
                </a:extLst>
              </a:tr>
            </a:tbl>
          </a:graphicData>
        </a:graphic>
      </p:graphicFrame>
      <p:pic>
        <p:nvPicPr>
          <p:cNvPr id="17" name="Picture 16"/>
          <p:cNvPicPr>
            <a:picLocks noChangeAspect="1"/>
          </p:cNvPicPr>
          <p:nvPr/>
        </p:nvPicPr>
        <p:blipFill>
          <a:blip r:embed="rId3"/>
          <a:stretch>
            <a:fillRect/>
          </a:stretch>
        </p:blipFill>
        <p:spPr>
          <a:xfrm>
            <a:off x="7485728" y="1566001"/>
            <a:ext cx="256448" cy="443853"/>
          </a:xfrm>
          <a:prstGeom prst="rect">
            <a:avLst/>
          </a:prstGeom>
        </p:spPr>
      </p:pic>
      <p:pic>
        <p:nvPicPr>
          <p:cNvPr id="18" name="Picture 17"/>
          <p:cNvPicPr>
            <a:picLocks noChangeAspect="1"/>
          </p:cNvPicPr>
          <p:nvPr/>
        </p:nvPicPr>
        <p:blipFill>
          <a:blip r:embed="rId4"/>
          <a:stretch>
            <a:fillRect/>
          </a:stretch>
        </p:blipFill>
        <p:spPr>
          <a:xfrm>
            <a:off x="7494764" y="2059838"/>
            <a:ext cx="247412" cy="435446"/>
          </a:xfrm>
          <a:prstGeom prst="rect">
            <a:avLst/>
          </a:prstGeom>
        </p:spPr>
      </p:pic>
      <p:pic>
        <p:nvPicPr>
          <p:cNvPr id="29" name="Picture 28"/>
          <p:cNvPicPr>
            <a:picLocks noChangeAspect="1"/>
          </p:cNvPicPr>
          <p:nvPr/>
        </p:nvPicPr>
        <p:blipFill>
          <a:blip r:embed="rId4">
            <a:duotone>
              <a:schemeClr val="accent4">
                <a:shade val="45000"/>
                <a:satMod val="135000"/>
              </a:schemeClr>
              <a:prstClr val="white"/>
            </a:duotone>
          </a:blip>
          <a:stretch>
            <a:fillRect/>
          </a:stretch>
        </p:blipFill>
        <p:spPr>
          <a:xfrm>
            <a:off x="7485728" y="2525874"/>
            <a:ext cx="251518" cy="442672"/>
          </a:xfrm>
          <a:prstGeom prst="rect">
            <a:avLst/>
          </a:prstGeom>
        </p:spPr>
      </p:pic>
      <p:pic>
        <p:nvPicPr>
          <p:cNvPr id="30" name="Picture 29"/>
          <p:cNvPicPr>
            <a:picLocks noChangeAspect="1"/>
          </p:cNvPicPr>
          <p:nvPr/>
        </p:nvPicPr>
        <p:blipFill>
          <a:blip r:embed="rId4">
            <a:duotone>
              <a:schemeClr val="accent1">
                <a:shade val="45000"/>
                <a:satMod val="135000"/>
              </a:schemeClr>
              <a:prstClr val="white"/>
            </a:duotone>
          </a:blip>
          <a:stretch>
            <a:fillRect/>
          </a:stretch>
        </p:blipFill>
        <p:spPr>
          <a:xfrm>
            <a:off x="7491769" y="2992908"/>
            <a:ext cx="245477" cy="432039"/>
          </a:xfrm>
          <a:prstGeom prst="rect">
            <a:avLst/>
          </a:prstGeom>
        </p:spPr>
      </p:pic>
      <p:pic>
        <p:nvPicPr>
          <p:cNvPr id="33" name="Picture 32"/>
          <p:cNvPicPr>
            <a:picLocks noChangeAspect="1"/>
          </p:cNvPicPr>
          <p:nvPr/>
        </p:nvPicPr>
        <p:blipFill>
          <a:blip r:embed="rId4">
            <a:duotone>
              <a:schemeClr val="accent3">
                <a:shade val="45000"/>
                <a:satMod val="135000"/>
              </a:schemeClr>
              <a:prstClr val="white"/>
            </a:duotone>
          </a:blip>
          <a:stretch>
            <a:fillRect/>
          </a:stretch>
        </p:blipFill>
        <p:spPr>
          <a:xfrm>
            <a:off x="7490769" y="4378598"/>
            <a:ext cx="246060" cy="433066"/>
          </a:xfrm>
          <a:prstGeom prst="rect">
            <a:avLst/>
          </a:prstGeom>
        </p:spPr>
      </p:pic>
      <p:pic>
        <p:nvPicPr>
          <p:cNvPr id="34" name="Picture 33"/>
          <p:cNvPicPr>
            <a:picLocks noChangeAspect="1"/>
          </p:cNvPicPr>
          <p:nvPr/>
        </p:nvPicPr>
        <p:blipFill>
          <a:blip r:embed="rId4">
            <a:duotone>
              <a:schemeClr val="accent5">
                <a:shade val="45000"/>
                <a:satMod val="135000"/>
              </a:schemeClr>
              <a:prstClr val="white"/>
            </a:duotone>
          </a:blip>
          <a:stretch>
            <a:fillRect/>
          </a:stretch>
        </p:blipFill>
        <p:spPr>
          <a:xfrm>
            <a:off x="7499717" y="4845406"/>
            <a:ext cx="237505" cy="418009"/>
          </a:xfrm>
          <a:prstGeom prst="rect">
            <a:avLst/>
          </a:prstGeom>
        </p:spPr>
      </p:pic>
      <p:pic>
        <p:nvPicPr>
          <p:cNvPr id="36" name="Imagen 5" descr="Map with pin con relleno sólido"/>
          <p:cNvPicPr/>
          <p:nvPr/>
        </p:nvPicPr>
        <p:blipFill>
          <a:blip r:embed="rId5" cstate="print">
            <a:extLst>
              <a:ext uri="{28A0092B-C50C-407E-A947-70E740481C1C}">
                <a14:useLocalDpi xmlns:a14="http://schemas.microsoft.com/office/drawing/2010/main" val="0"/>
              </a:ext>
            </a:extLst>
          </a:blip>
          <a:srcRect l="59323" t="13939" r="17966" b="46400"/>
          <a:stretch>
            <a:fillRect/>
          </a:stretch>
        </p:blipFill>
        <p:spPr bwMode="auto">
          <a:xfrm>
            <a:off x="7494764" y="3438839"/>
            <a:ext cx="242458" cy="453169"/>
          </a:xfrm>
          <a:prstGeom prst="rect">
            <a:avLst/>
          </a:prstGeom>
          <a:noFill/>
          <a:ln>
            <a:noFill/>
          </a:ln>
        </p:spPr>
      </p:pic>
      <p:pic>
        <p:nvPicPr>
          <p:cNvPr id="37" name="Gráfico 14" descr="Map with pin con relleno sólido">
            <a:extLst>
              <a:ext uri="{FF2B5EF4-FFF2-40B4-BE49-F238E27FC236}">
                <a16:creationId xmlns:a16="http://schemas.microsoft.com/office/drawing/2014/main" id="{94924B4A-69C9-4D33-0984-F3C2DBC9B34E}"/>
              </a:ext>
            </a:extLst>
          </p:cNvPr>
          <p:cNvPicPr/>
          <p:nvPr/>
        </p:nvPicPr>
        <p:blipFill rotWithShape="1">
          <a:blip r:embed="rId6"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27"/>
              </a:ext>
            </a:extLst>
          </a:blip>
          <a:srcRect l="59323" t="13939" r="17965" b="46401"/>
          <a:stretch/>
        </p:blipFill>
        <p:spPr>
          <a:xfrm>
            <a:off x="7494764" y="3878965"/>
            <a:ext cx="242065" cy="473587"/>
          </a:xfrm>
          <a:prstGeom prst="rect">
            <a:avLst/>
          </a:prstGeom>
        </p:spPr>
      </p:pic>
      <p:pic>
        <p:nvPicPr>
          <p:cNvPr id="38" name="Gráfico 5" descr="Map with pin con relleno sólido">
            <a:extLst>
              <a:ext uri="{FF2B5EF4-FFF2-40B4-BE49-F238E27FC236}">
                <a16:creationId xmlns:a16="http://schemas.microsoft.com/office/drawing/2014/main" id="{B5C15133-50EB-2BB0-DE48-F97E16FF4A44}"/>
              </a:ext>
            </a:extLst>
          </p:cNvPr>
          <p:cNvPicPr/>
          <p:nvPr/>
        </p:nvPicPr>
        <p:blipFill rotWithShape="1">
          <a:blip r:embed="rId28" cstate="print">
            <a:extLst>
              <a:ext uri="{28A0092B-C50C-407E-A947-70E740481C1C}">
                <a14:useLocalDpi xmlns:a14="http://schemas.microsoft.com/office/drawing/2010/main" val="0"/>
              </a:ext>
              <a:ext uri="{96DAC541-7B7A-43D3-8B79-37D633B846F1}">
                <asvg:svgBlip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lc="http://schemas.openxmlformats.org/drawingml/2006/lockedCanvas" r:embed="rId32"/>
              </a:ext>
            </a:extLst>
          </a:blip>
          <a:srcRect l="59323" t="13939" r="17965" b="46401"/>
          <a:stretch/>
        </p:blipFill>
        <p:spPr>
          <a:xfrm>
            <a:off x="7494764" y="5298251"/>
            <a:ext cx="237505" cy="416459"/>
          </a:xfrm>
          <a:prstGeom prst="rect">
            <a:avLst/>
          </a:prstGeom>
        </p:spPr>
      </p:pic>
      <p:pic>
        <p:nvPicPr>
          <p:cNvPr id="23" name="Picture 22"/>
          <p:cNvPicPr>
            <a:picLocks noChangeAspect="1"/>
          </p:cNvPicPr>
          <p:nvPr/>
        </p:nvPicPr>
        <p:blipFill>
          <a:blip r:embed="rId4">
            <a:duotone>
              <a:schemeClr val="accent3">
                <a:shade val="45000"/>
                <a:satMod val="135000"/>
              </a:schemeClr>
              <a:prstClr val="white"/>
            </a:duotone>
          </a:blip>
          <a:stretch>
            <a:fillRect/>
          </a:stretch>
        </p:blipFill>
        <p:spPr>
          <a:xfrm>
            <a:off x="3654652" y="3925241"/>
            <a:ext cx="200375" cy="381033"/>
          </a:xfrm>
          <a:prstGeom prst="rect">
            <a:avLst/>
          </a:prstGeom>
        </p:spPr>
      </p:pic>
      <p:pic>
        <p:nvPicPr>
          <p:cNvPr id="24" name="Picture 23"/>
          <p:cNvPicPr>
            <a:picLocks noChangeAspect="1"/>
          </p:cNvPicPr>
          <p:nvPr/>
        </p:nvPicPr>
        <p:blipFill>
          <a:blip r:embed="rId4">
            <a:duotone>
              <a:schemeClr val="accent3">
                <a:shade val="45000"/>
                <a:satMod val="135000"/>
              </a:schemeClr>
              <a:prstClr val="white"/>
            </a:duotone>
          </a:blip>
          <a:stretch>
            <a:fillRect/>
          </a:stretch>
        </p:blipFill>
        <p:spPr>
          <a:xfrm>
            <a:off x="3684220" y="3803415"/>
            <a:ext cx="200375" cy="381033"/>
          </a:xfrm>
          <a:prstGeom prst="rect">
            <a:avLst/>
          </a:prstGeom>
        </p:spPr>
      </p:pic>
      <p:pic>
        <p:nvPicPr>
          <p:cNvPr id="25" name="Picture 24"/>
          <p:cNvPicPr>
            <a:picLocks noChangeAspect="1"/>
          </p:cNvPicPr>
          <p:nvPr/>
        </p:nvPicPr>
        <p:blipFill>
          <a:blip r:embed="rId4">
            <a:duotone>
              <a:schemeClr val="accent3">
                <a:shade val="45000"/>
                <a:satMod val="135000"/>
              </a:schemeClr>
              <a:prstClr val="white"/>
            </a:duotone>
          </a:blip>
          <a:stretch>
            <a:fillRect/>
          </a:stretch>
        </p:blipFill>
        <p:spPr>
          <a:xfrm>
            <a:off x="3574135" y="4077428"/>
            <a:ext cx="200375" cy="381033"/>
          </a:xfrm>
          <a:prstGeom prst="rect">
            <a:avLst/>
          </a:prstGeom>
        </p:spPr>
      </p:pic>
    </p:spTree>
    <p:extLst>
      <p:ext uri="{BB962C8B-B14F-4D97-AF65-F5344CB8AC3E}">
        <p14:creationId xmlns:p14="http://schemas.microsoft.com/office/powerpoint/2010/main" val="2664611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body" sz="half" idx="2"/>
          </p:nvPr>
        </p:nvSpPr>
        <p:spPr>
          <a:xfrm>
            <a:off x="737382" y="1229966"/>
            <a:ext cx="5869449" cy="4894609"/>
          </a:xfrm>
          <a:noFill/>
          <a:ln>
            <a:noFill/>
          </a:ln>
        </p:spPr>
        <p:txBody>
          <a:bodyPr>
            <a:noAutofit/>
          </a:bodyPr>
          <a:lstStyle/>
          <a:p>
            <a:pPr marL="171450" indent="-171450" algn="just">
              <a:lnSpc>
                <a:spcPct val="120000"/>
              </a:lnSpc>
              <a:spcBef>
                <a:spcPts val="0"/>
              </a:spcBef>
              <a:buFont typeface="Arial" panose="020B0604020202020204" pitchFamily="34" charset="0"/>
              <a:buChar char="•"/>
            </a:pPr>
            <a:r>
              <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TYPE </a:t>
            </a:r>
            <a:r>
              <a:rPr lang="en-GB" sz="1200" b="1" dirty="0">
                <a:solidFill>
                  <a:srgbClr val="000000"/>
                </a:solidFill>
                <a:latin typeface="Calibri" panose="020F0502020204030204" pitchFamily="34" charset="0"/>
                <a:ea typeface="Calibri" panose="020F0502020204030204" pitchFamily="34" charset="0"/>
                <a:cs typeface="Arial" panose="020B0604020202020204" pitchFamily="34" charset="0"/>
              </a:rPr>
              <a:t>OF INCIDENT: </a:t>
            </a:r>
            <a:r>
              <a:rPr lang="en-GB" sz="1200" dirty="0">
                <a:solidFill>
                  <a:srgbClr val="000000"/>
                </a:solidFill>
                <a:latin typeface="Calibri" panose="020F0502020204030204" pitchFamily="34" charset="0"/>
                <a:ea typeface="Calibri" panose="020F0502020204030204" pitchFamily="34" charset="0"/>
                <a:cs typeface="Arial" panose="020B0604020202020204" pitchFamily="34" charset="0"/>
              </a:rPr>
              <a:t>PIRACY.</a:t>
            </a:r>
            <a:r>
              <a:rPr lang="en-GB" sz="12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20000"/>
              </a:lnSpc>
              <a:spcBef>
                <a:spcPts val="0"/>
              </a:spcBef>
            </a:pPr>
            <a:endParaRPr lang="en-US" sz="1200" dirty="0">
              <a:latin typeface="Calibri" panose="020F0502020204030204" pitchFamily="34" charset="0"/>
              <a:ea typeface="Calibri" panose="020F0502020204030204" pitchFamily="34" charset="0"/>
              <a:cs typeface="Arial" panose="020B0604020202020204" pitchFamily="34" charset="0"/>
            </a:endParaRPr>
          </a:p>
          <a:p>
            <a:pPr marL="171450" indent="-171450" algn="just">
              <a:lnSpc>
                <a:spcPct val="120000"/>
              </a:lnSpc>
              <a:spcBef>
                <a:spcPts val="0"/>
              </a:spcBef>
              <a:buFont typeface="Arial" panose="020B0604020202020204" pitchFamily="34" charset="0"/>
              <a:buChar char="•"/>
            </a:pPr>
            <a:r>
              <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LOCATION</a:t>
            </a:r>
            <a:r>
              <a:rPr lang="en-GB" sz="12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GB" sz="1200" dirty="0" smtClean="0">
                <a:solidFill>
                  <a:srgbClr val="000000"/>
                </a:solidFill>
                <a:latin typeface="Calibri" panose="020F0502020204030204" pitchFamily="34" charset="0"/>
                <a:ea typeface="Calibri" panose="020F0502020204030204" pitchFamily="34" charset="0"/>
                <a:cs typeface="Arial" panose="020B0604020202020204" pitchFamily="34" charset="0"/>
              </a:rPr>
              <a:t>Horn of Africa, Somalia.</a:t>
            </a:r>
          </a:p>
          <a:p>
            <a:pPr marL="171450" indent="-171450" algn="just">
              <a:lnSpc>
                <a:spcPct val="120000"/>
              </a:lnSpc>
              <a:spcBef>
                <a:spcPts val="0"/>
              </a:spcBef>
              <a:buFont typeface="Arial" panose="020B0604020202020204" pitchFamily="34" charset="0"/>
              <a:buChar char="•"/>
            </a:pPr>
            <a:endPar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171450" indent="-171450" algn="just">
              <a:lnSpc>
                <a:spcPct val="120000"/>
              </a:lnSpc>
              <a:spcBef>
                <a:spcPts val="0"/>
              </a:spcBef>
              <a:buFont typeface="Arial" panose="020B0604020202020204" pitchFamily="34" charset="0"/>
              <a:buChar char="•"/>
            </a:pPr>
            <a:r>
              <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RELEVANT </a:t>
            </a:r>
            <a:r>
              <a:rPr lang="en-GB" sz="1200" b="1" dirty="0">
                <a:solidFill>
                  <a:srgbClr val="000000"/>
                </a:solidFill>
                <a:latin typeface="Calibri" panose="020F0502020204030204" pitchFamily="34" charset="0"/>
                <a:ea typeface="Calibri" panose="020F0502020204030204" pitchFamily="34" charset="0"/>
                <a:cs typeface="Arial" panose="020B0604020202020204" pitchFamily="34" charset="0"/>
              </a:rPr>
              <a:t>INFORMATION RELATED WITH THE </a:t>
            </a:r>
            <a:r>
              <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EVENT</a:t>
            </a:r>
            <a:r>
              <a:rPr lang="en-GB" sz="1200" b="1" dirty="0">
                <a:solidFill>
                  <a:srgbClr val="000000"/>
                </a:solidFill>
                <a:latin typeface="Calibri" panose="020F0502020204030204" pitchFamily="34" charset="0"/>
                <a:ea typeface="Calibri" panose="020F0502020204030204" pitchFamily="34" charset="0"/>
                <a:cs typeface="Arial" panose="020B0604020202020204" pitchFamily="34" charset="0"/>
              </a:rPr>
              <a:t>:</a:t>
            </a:r>
            <a:endPar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20000"/>
              </a:lnSpc>
              <a:spcBef>
                <a:spcPts val="0"/>
              </a:spcBef>
            </a:pPr>
            <a:endParaRPr lang="en-GB" sz="1200" dirty="0" smtClean="0">
              <a:latin typeface="Calibri" panose="020F0502020204030204" pitchFamily="34" charset="0"/>
              <a:ea typeface="Calibri" panose="020F0502020204030204" pitchFamily="34" charset="0"/>
              <a:cs typeface="Arial" panose="020B0604020202020204" pitchFamily="34" charset="0"/>
            </a:endParaRPr>
          </a:p>
          <a:p>
            <a:pPr algn="just">
              <a:lnSpc>
                <a:spcPct val="120000"/>
              </a:lnSpc>
              <a:spcBef>
                <a:spcPts val="0"/>
              </a:spcBef>
            </a:pPr>
            <a:r>
              <a:rPr lang="en-US" sz="1200" dirty="0"/>
              <a:t>Several piracy-related incidents continue to be monitored off the coasts of Somalia and Yemen. On 26 April, the merchant vessel M/V SWARD (IMO 9174244) was confirmed hijacked and remains under the control of armed individuals, with its latest reported position at 07°13’N 049°33’E. Operation ATALANTA also continues monitoring the hijacking of tanker M/T HONOUR 25 (IMO 1099735), first reported on 21 April, with the latest reported position at 08°55’N 050°33’E. Additionally, on 2 May, armed individuals reportedly boarded and hijacked tanker EUREKA (IMO 1022823) while at anchorage off </a:t>
            </a:r>
            <a:r>
              <a:rPr lang="en-US" sz="1200" dirty="0" err="1"/>
              <a:t>Qana</a:t>
            </a:r>
            <a:r>
              <a:rPr lang="en-US" sz="1200" dirty="0"/>
              <a:t> Port, Yemen; Operation ATALANTA later confirmed the vessel’s position at 09°50’N 050°54’E. Operation ATALANTA assets have also confirmed that the dhow hijacked on 25 April 2026 has been released and the crew is safe. All remaining incidents continue to be monitored by Operation ATALANTA assets in coordination with regional authorities, while vessels operating in the area are advised to maintain heightened vigilance, adhere to BMP-MS guidance, and report suspicious activity to MSCIO and UKMTO.</a:t>
            </a:r>
            <a:endParaRPr lang="en-GB" sz="1200" dirty="0" smtClean="0">
              <a:latin typeface="Calibri" panose="020F0502020204030204" pitchFamily="34" charset="0"/>
              <a:ea typeface="Calibri" panose="020F050202020403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MSCIO WEEKLY REPORT</a:t>
            </a:r>
            <a:endParaRPr lang="en-US"/>
          </a:p>
        </p:txBody>
      </p:sp>
      <p:sp>
        <p:nvSpPr>
          <p:cNvPr id="5" name="Slide Number Placeholder 4"/>
          <p:cNvSpPr>
            <a:spLocks noGrp="1"/>
          </p:cNvSpPr>
          <p:nvPr>
            <p:ph type="sldNum" sz="quarter" idx="12"/>
          </p:nvPr>
        </p:nvSpPr>
        <p:spPr/>
        <p:txBody>
          <a:bodyPr/>
          <a:lstStyle/>
          <a:p>
            <a:fld id="{BB676A45-1B92-4B15-B679-A7A3D8541A30}" type="slidenum">
              <a:rPr lang="en-US" smtClean="0"/>
              <a:t>3</a:t>
            </a:fld>
            <a:endParaRPr lang="en-US"/>
          </a:p>
        </p:txBody>
      </p:sp>
      <p:sp>
        <p:nvSpPr>
          <p:cNvPr id="6" name="Text Box 2"/>
          <p:cNvSpPr txBox="1">
            <a:spLocks noChangeArrowheads="1"/>
          </p:cNvSpPr>
          <p:nvPr/>
        </p:nvSpPr>
        <p:spPr bwMode="auto">
          <a:xfrm>
            <a:off x="1762516" y="382003"/>
            <a:ext cx="8666968" cy="322845"/>
          </a:xfrm>
          <a:prstGeom prst="rect">
            <a:avLst/>
          </a:prstGeom>
          <a:solidFill>
            <a:schemeClr val="bg1">
              <a:lumMod val="6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indent="449580" algn="ctr">
              <a:lnSpc>
                <a:spcPct val="107000"/>
              </a:lnSpc>
              <a:spcAft>
                <a:spcPts val="800"/>
              </a:spcAft>
            </a:pPr>
            <a:r>
              <a:rPr lang="en-US" sz="1400" dirty="0" smtClean="0">
                <a:latin typeface="Arial Black" panose="020B0A04020102020204" pitchFamily="34" charset="0"/>
                <a:ea typeface="Calibri" panose="020F0502020204030204" pitchFamily="34" charset="0"/>
                <a:cs typeface="Arial" panose="020B0604020202020204" pitchFamily="34" charset="0"/>
              </a:rPr>
              <a:t>PIRACY</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 Box 2"/>
          <p:cNvSpPr txBox="1">
            <a:spLocks noChangeArrowheads="1"/>
          </p:cNvSpPr>
          <p:nvPr/>
        </p:nvSpPr>
        <p:spPr bwMode="auto">
          <a:xfrm>
            <a:off x="1762516" y="364687"/>
            <a:ext cx="8666968" cy="322845"/>
          </a:xfrm>
          <a:prstGeom prst="rect">
            <a:avLst/>
          </a:prstGeom>
          <a:solidFill>
            <a:schemeClr val="accent5"/>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algn="ctr">
              <a:lnSpc>
                <a:spcPct val="107000"/>
              </a:lnSpc>
              <a:spcAft>
                <a:spcPts val="800"/>
              </a:spcAft>
            </a:pPr>
            <a:r>
              <a:rPr lang="en-US" sz="1400" dirty="0" smtClean="0">
                <a:latin typeface="Arial Black" panose="020B0A04020102020204" pitchFamily="34" charset="0"/>
                <a:ea typeface="Calibri" panose="020F0502020204030204" pitchFamily="34" charset="0"/>
                <a:cs typeface="Arial" panose="020B0604020202020204" pitchFamily="34" charset="0"/>
              </a:rPr>
              <a:t>PIRACY</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 name="Group 1"/>
          <p:cNvGrpSpPr/>
          <p:nvPr/>
        </p:nvGrpSpPr>
        <p:grpSpPr>
          <a:xfrm>
            <a:off x="7018847" y="1229966"/>
            <a:ext cx="4747583" cy="4503251"/>
            <a:chOff x="5397081" y="998191"/>
            <a:chExt cx="5830020" cy="5118200"/>
          </a:xfrm>
        </p:grpSpPr>
        <p:pic>
          <p:nvPicPr>
            <p:cNvPr id="11" name="Imagen 1"/>
            <p:cNvPicPr/>
            <p:nvPr/>
          </p:nvPicPr>
          <p:blipFill>
            <a:blip r:embed="rId2" cstate="email">
              <a:extLst>
                <a:ext uri="{28A0092B-C50C-407E-A947-70E740481C1C}">
                  <a14:useLocalDpi xmlns:a14="http://schemas.microsoft.com/office/drawing/2010/main"/>
                </a:ext>
              </a:extLst>
            </a:blip>
            <a:stretch>
              <a:fillRect/>
            </a:stretch>
          </p:blipFill>
          <p:spPr>
            <a:xfrm>
              <a:off x="5397081" y="998191"/>
              <a:ext cx="5830020" cy="5118200"/>
            </a:xfrm>
            <a:prstGeom prst="rect">
              <a:avLst/>
            </a:prstGeom>
            <a:ln w="38100">
              <a:solidFill>
                <a:srgbClr val="4472C4"/>
              </a:solidFill>
            </a:ln>
          </p:spPr>
        </p:pic>
        <p:pic>
          <p:nvPicPr>
            <p:cNvPr id="12" name="Picture 11"/>
            <p:cNvPicPr>
              <a:picLocks noChangeAspect="1"/>
            </p:cNvPicPr>
            <p:nvPr/>
          </p:nvPicPr>
          <p:blipFill>
            <a:blip r:embed="rId3">
              <a:duotone>
                <a:schemeClr val="accent3">
                  <a:shade val="45000"/>
                  <a:satMod val="135000"/>
                </a:schemeClr>
                <a:prstClr val="white"/>
              </a:duotone>
            </a:blip>
            <a:stretch>
              <a:fillRect/>
            </a:stretch>
          </p:blipFill>
          <p:spPr>
            <a:xfrm>
              <a:off x="7872171" y="3356638"/>
              <a:ext cx="246060" cy="433066"/>
            </a:xfrm>
            <a:prstGeom prst="rect">
              <a:avLst/>
            </a:prstGeom>
          </p:spPr>
        </p:pic>
        <p:pic>
          <p:nvPicPr>
            <p:cNvPr id="15" name="Picture 14"/>
            <p:cNvPicPr>
              <a:picLocks noChangeAspect="1"/>
            </p:cNvPicPr>
            <p:nvPr/>
          </p:nvPicPr>
          <p:blipFill>
            <a:blip r:embed="rId3">
              <a:duotone>
                <a:schemeClr val="accent3">
                  <a:shade val="45000"/>
                  <a:satMod val="135000"/>
                </a:schemeClr>
                <a:prstClr val="white"/>
              </a:duotone>
            </a:blip>
            <a:stretch>
              <a:fillRect/>
            </a:stretch>
          </p:blipFill>
          <p:spPr>
            <a:xfrm>
              <a:off x="7775977" y="3714838"/>
              <a:ext cx="246060" cy="433066"/>
            </a:xfrm>
            <a:prstGeom prst="rect">
              <a:avLst/>
            </a:prstGeom>
          </p:spPr>
        </p:pic>
      </p:grpSp>
      <p:pic>
        <p:nvPicPr>
          <p:cNvPr id="13" name="Picture 12"/>
          <p:cNvPicPr>
            <a:picLocks noChangeAspect="1"/>
          </p:cNvPicPr>
          <p:nvPr/>
        </p:nvPicPr>
        <p:blipFill>
          <a:blip r:embed="rId3">
            <a:duotone>
              <a:schemeClr val="accent3">
                <a:shade val="45000"/>
                <a:satMod val="135000"/>
              </a:schemeClr>
              <a:prstClr val="white"/>
            </a:duotone>
          </a:blip>
          <a:stretch>
            <a:fillRect/>
          </a:stretch>
        </p:blipFill>
        <p:spPr>
          <a:xfrm>
            <a:off x="9084814" y="3408662"/>
            <a:ext cx="200375" cy="381033"/>
          </a:xfrm>
          <a:prstGeom prst="rect">
            <a:avLst/>
          </a:prstGeom>
        </p:spPr>
      </p:pic>
    </p:spTree>
    <p:extLst>
      <p:ext uri="{BB962C8B-B14F-4D97-AF65-F5344CB8AC3E}">
        <p14:creationId xmlns:p14="http://schemas.microsoft.com/office/powerpoint/2010/main" val="80144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body" sz="half" idx="2"/>
          </p:nvPr>
        </p:nvSpPr>
        <p:spPr>
          <a:xfrm>
            <a:off x="862218" y="1444425"/>
            <a:ext cx="5869449" cy="4894609"/>
          </a:xfrm>
          <a:noFill/>
          <a:ln>
            <a:noFill/>
          </a:ln>
        </p:spPr>
        <p:txBody>
          <a:bodyPr>
            <a:noAutofit/>
          </a:bodyPr>
          <a:lstStyle/>
          <a:p>
            <a:pPr marL="171450" indent="-171450" algn="just">
              <a:lnSpc>
                <a:spcPct val="120000"/>
              </a:lnSpc>
              <a:spcBef>
                <a:spcPts val="0"/>
              </a:spcBef>
              <a:buFont typeface="Arial" panose="020B0604020202020204" pitchFamily="34" charset="0"/>
              <a:buChar char="•"/>
            </a:pPr>
            <a:r>
              <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TYPE </a:t>
            </a:r>
            <a:r>
              <a:rPr lang="en-GB" sz="1200" b="1" dirty="0">
                <a:solidFill>
                  <a:srgbClr val="000000"/>
                </a:solidFill>
                <a:latin typeface="Calibri" panose="020F0502020204030204" pitchFamily="34" charset="0"/>
                <a:ea typeface="Calibri" panose="020F0502020204030204" pitchFamily="34" charset="0"/>
                <a:cs typeface="Arial" panose="020B0604020202020204" pitchFamily="34" charset="0"/>
              </a:rPr>
              <a:t>OF INCIDENT: </a:t>
            </a:r>
            <a:r>
              <a:rPr lang="en-GB" sz="1200" dirty="0" smtClean="0">
                <a:solidFill>
                  <a:srgbClr val="000000"/>
                </a:solidFill>
                <a:latin typeface="Calibri" panose="020F0502020204030204" pitchFamily="34" charset="0"/>
                <a:ea typeface="Calibri" panose="020F0502020204030204" pitchFamily="34" charset="0"/>
                <a:cs typeface="Arial" panose="020B0604020202020204" pitchFamily="34" charset="0"/>
              </a:rPr>
              <a:t>SUSPICIOUS ACTIVITY</a:t>
            </a:r>
            <a:endPar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20000"/>
              </a:lnSpc>
              <a:spcBef>
                <a:spcPts val="0"/>
              </a:spcBef>
            </a:pPr>
            <a:endParaRPr lang="en-US" sz="1200" dirty="0">
              <a:latin typeface="Calibri" panose="020F0502020204030204" pitchFamily="34" charset="0"/>
              <a:ea typeface="Calibri" panose="020F0502020204030204" pitchFamily="34" charset="0"/>
              <a:cs typeface="Arial" panose="020B0604020202020204" pitchFamily="34" charset="0"/>
            </a:endParaRPr>
          </a:p>
          <a:p>
            <a:pPr marL="171450" indent="-171450" algn="just">
              <a:lnSpc>
                <a:spcPct val="120000"/>
              </a:lnSpc>
              <a:spcBef>
                <a:spcPts val="0"/>
              </a:spcBef>
              <a:buFont typeface="Arial" panose="020B0604020202020204" pitchFamily="34" charset="0"/>
              <a:buChar char="•"/>
            </a:pPr>
            <a:r>
              <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LOCATION</a:t>
            </a:r>
            <a:r>
              <a:rPr lang="en-GB" sz="12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US" sz="1200" dirty="0"/>
              <a:t>Strait of </a:t>
            </a:r>
            <a:r>
              <a:rPr lang="en-US" sz="1200" dirty="0" smtClean="0"/>
              <a:t>Hormuz</a:t>
            </a:r>
          </a:p>
          <a:p>
            <a:pPr marL="171450" indent="-171450" algn="just">
              <a:lnSpc>
                <a:spcPct val="120000"/>
              </a:lnSpc>
              <a:spcBef>
                <a:spcPts val="0"/>
              </a:spcBef>
              <a:buFont typeface="Arial" panose="020B0604020202020204" pitchFamily="34" charset="0"/>
              <a:buChar char="•"/>
            </a:pPr>
            <a:endPar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171450" indent="-171450" algn="just">
              <a:lnSpc>
                <a:spcPct val="120000"/>
              </a:lnSpc>
              <a:spcBef>
                <a:spcPts val="0"/>
              </a:spcBef>
              <a:buFont typeface="Arial" panose="020B0604020202020204" pitchFamily="34" charset="0"/>
              <a:buChar char="•"/>
            </a:pPr>
            <a:r>
              <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RELEVANT </a:t>
            </a:r>
            <a:r>
              <a:rPr lang="en-GB" sz="1200" b="1" dirty="0">
                <a:solidFill>
                  <a:srgbClr val="000000"/>
                </a:solidFill>
                <a:latin typeface="Calibri" panose="020F0502020204030204" pitchFamily="34" charset="0"/>
                <a:ea typeface="Calibri" panose="020F0502020204030204" pitchFamily="34" charset="0"/>
                <a:cs typeface="Arial" panose="020B0604020202020204" pitchFamily="34" charset="0"/>
              </a:rPr>
              <a:t>INFORMATION RELATED WITH THE </a:t>
            </a:r>
            <a:r>
              <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EVENT:</a:t>
            </a:r>
          </a:p>
          <a:p>
            <a:pPr marL="171450" indent="-171450" algn="just">
              <a:lnSpc>
                <a:spcPct val="120000"/>
              </a:lnSpc>
              <a:spcBef>
                <a:spcPts val="0"/>
              </a:spcBef>
              <a:buFont typeface="Arial" panose="020B0604020202020204" pitchFamily="34" charset="0"/>
              <a:buChar char="•"/>
            </a:pPr>
            <a:endParaRPr lang="en-GB" sz="1200" b="1"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lnSpc>
                <a:spcPct val="120000"/>
              </a:lnSpc>
              <a:spcBef>
                <a:spcPts val="0"/>
              </a:spcBef>
            </a:pPr>
            <a:r>
              <a:rPr lang="en-US" sz="1200" dirty="0"/>
              <a:t>During the reporting period, two maritime security incidents were reported in the Gulf of Aden region. On 06 June 2026, approximately 100NM northwest of </a:t>
            </a:r>
            <a:r>
              <a:rPr lang="en-US" sz="1200" dirty="0" err="1"/>
              <a:t>Bosaso</a:t>
            </a:r>
            <a:r>
              <a:rPr lang="en-US" sz="1200" dirty="0"/>
              <a:t>, Somalia, two merchant vessels reported separate suspicious approaches by small craft carrying multiple persons onboard. In both cases, the approaching vessels disengaged after defensive measures, including the deployment of armed security personnel, were implemented. Subsequently, on 10 June 2026, a cargo vessel transiting approximately 88NM southwest of </a:t>
            </a:r>
            <a:r>
              <a:rPr lang="en-US" sz="1200" dirty="0" err="1"/>
              <a:t>Balhaf</a:t>
            </a:r>
            <a:r>
              <a:rPr lang="en-US" sz="1200" dirty="0"/>
              <a:t>, Yemen, reported an approach by a small craft carrying six armed persons onboard. An exchange of fire occurred between the small craft and the vessel’s Armed Security Team, after which the small craft withdrew from the area. </a:t>
            </a:r>
            <a:endParaRPr lang="en-US" sz="1400" b="1" dirty="0" smtClean="0"/>
          </a:p>
        </p:txBody>
      </p:sp>
      <p:sp>
        <p:nvSpPr>
          <p:cNvPr id="4" name="Footer Placeholder 3"/>
          <p:cNvSpPr>
            <a:spLocks noGrp="1"/>
          </p:cNvSpPr>
          <p:nvPr>
            <p:ph type="ftr" sz="quarter" idx="11"/>
          </p:nvPr>
        </p:nvSpPr>
        <p:spPr/>
        <p:txBody>
          <a:bodyPr/>
          <a:lstStyle/>
          <a:p>
            <a:r>
              <a:rPr lang="en-US" smtClean="0"/>
              <a:t>MSCIO WEEKLY REPORT</a:t>
            </a:r>
            <a:endParaRPr lang="en-US"/>
          </a:p>
        </p:txBody>
      </p:sp>
      <p:sp>
        <p:nvSpPr>
          <p:cNvPr id="5" name="Slide Number Placeholder 4"/>
          <p:cNvSpPr>
            <a:spLocks noGrp="1"/>
          </p:cNvSpPr>
          <p:nvPr>
            <p:ph type="sldNum" sz="quarter" idx="12"/>
          </p:nvPr>
        </p:nvSpPr>
        <p:spPr/>
        <p:txBody>
          <a:bodyPr/>
          <a:lstStyle/>
          <a:p>
            <a:fld id="{BB676A45-1B92-4B15-B679-A7A3D8541A30}" type="slidenum">
              <a:rPr lang="en-US" smtClean="0"/>
              <a:t>4</a:t>
            </a:fld>
            <a:endParaRPr lang="en-US"/>
          </a:p>
        </p:txBody>
      </p:sp>
      <p:sp>
        <p:nvSpPr>
          <p:cNvPr id="6" name="Text Box 2"/>
          <p:cNvSpPr txBox="1">
            <a:spLocks noChangeArrowheads="1"/>
          </p:cNvSpPr>
          <p:nvPr/>
        </p:nvSpPr>
        <p:spPr bwMode="auto">
          <a:xfrm>
            <a:off x="1762516" y="382003"/>
            <a:ext cx="8666968" cy="322845"/>
          </a:xfrm>
          <a:prstGeom prst="rect">
            <a:avLst/>
          </a:prstGeom>
          <a:solidFill>
            <a:schemeClr val="bg1">
              <a:lumMod val="6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indent="449580" algn="ctr">
              <a:lnSpc>
                <a:spcPct val="107000"/>
              </a:lnSpc>
              <a:spcAft>
                <a:spcPts val="800"/>
              </a:spcAft>
            </a:pPr>
            <a:r>
              <a:rPr lang="en-US" sz="1400" dirty="0" smtClean="0">
                <a:latin typeface="Arial Black" panose="020B0A04020102020204" pitchFamily="34" charset="0"/>
                <a:ea typeface="Calibri" panose="020F0502020204030204" pitchFamily="34" charset="0"/>
                <a:cs typeface="Arial" panose="020B0604020202020204" pitchFamily="34" charset="0"/>
              </a:rPr>
              <a:t>PIRACY</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 Box 2"/>
          <p:cNvSpPr txBox="1">
            <a:spLocks noChangeArrowheads="1"/>
          </p:cNvSpPr>
          <p:nvPr/>
        </p:nvSpPr>
        <p:spPr bwMode="auto">
          <a:xfrm>
            <a:off x="1762516" y="364687"/>
            <a:ext cx="8666968" cy="312650"/>
          </a:xfrm>
          <a:prstGeom prst="rect">
            <a:avLst/>
          </a:prstGeom>
          <a:solidFill>
            <a:schemeClr val="accent5"/>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algn="ctr">
              <a:lnSpc>
                <a:spcPct val="107000"/>
              </a:lnSpc>
              <a:spcAft>
                <a:spcPts val="800"/>
              </a:spcAft>
            </a:pPr>
            <a:r>
              <a:rPr lang="en-GB" sz="1400" dirty="0" smtClean="0">
                <a:latin typeface="Arial Black" panose="020B0A04020102020204" pitchFamily="34" charset="0"/>
                <a:ea typeface="Calibri" panose="020F0502020204030204" pitchFamily="34" charset="0"/>
                <a:cs typeface="Arial" panose="020B0604020202020204" pitchFamily="34" charset="0"/>
              </a:rPr>
              <a:t>SUSPICIOUS ACTIVITY</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rotWithShape="1">
          <a:blip r:embed="rId2"/>
          <a:srcRect l="23479" r="22668"/>
          <a:stretch/>
        </p:blipFill>
        <p:spPr>
          <a:xfrm>
            <a:off x="7142671" y="1444425"/>
            <a:ext cx="4390846" cy="3676650"/>
          </a:xfrm>
          <a:prstGeom prst="rect">
            <a:avLst/>
          </a:prstGeom>
          <a:ln w="38100">
            <a:solidFill>
              <a:schemeClr val="accent5"/>
            </a:solidFill>
          </a:ln>
        </p:spPr>
      </p:pic>
    </p:spTree>
    <p:extLst>
      <p:ext uri="{BB962C8B-B14F-4D97-AF65-F5344CB8AC3E}">
        <p14:creationId xmlns:p14="http://schemas.microsoft.com/office/powerpoint/2010/main" val="144874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326" y="948842"/>
            <a:ext cx="9613347" cy="5407508"/>
          </a:xfrm>
          <a:prstGeom prst="rect">
            <a:avLst/>
          </a:prstGeom>
        </p:spPr>
      </p:pic>
      <p:sp>
        <p:nvSpPr>
          <p:cNvPr id="4" name="Footer Placeholder 3"/>
          <p:cNvSpPr>
            <a:spLocks noGrp="1"/>
          </p:cNvSpPr>
          <p:nvPr>
            <p:ph type="ftr" sz="quarter" idx="11"/>
          </p:nvPr>
        </p:nvSpPr>
        <p:spPr/>
        <p:txBody>
          <a:bodyPr/>
          <a:lstStyle/>
          <a:p>
            <a:r>
              <a:rPr lang="en-US" dirty="0" smtClean="0"/>
              <a:t>MSCIO WEEKLY REPORT</a:t>
            </a:r>
            <a:endParaRPr lang="en-US" dirty="0"/>
          </a:p>
        </p:txBody>
      </p:sp>
      <p:sp>
        <p:nvSpPr>
          <p:cNvPr id="5" name="Slide Number Placeholder 4"/>
          <p:cNvSpPr>
            <a:spLocks noGrp="1"/>
          </p:cNvSpPr>
          <p:nvPr>
            <p:ph type="sldNum" sz="quarter" idx="12"/>
          </p:nvPr>
        </p:nvSpPr>
        <p:spPr>
          <a:xfrm>
            <a:off x="8610600" y="6356350"/>
            <a:ext cx="2743200" cy="365125"/>
          </a:xfrm>
        </p:spPr>
        <p:txBody>
          <a:bodyPr/>
          <a:lstStyle/>
          <a:p>
            <a:fld id="{1A1E51A1-B48E-4AD8-AB54-ADE096030467}" type="slidenum">
              <a:rPr lang="en-US" smtClean="0"/>
              <a:t>5</a:t>
            </a:fld>
            <a:endParaRPr lang="en-US"/>
          </a:p>
        </p:txBody>
      </p:sp>
      <p:sp>
        <p:nvSpPr>
          <p:cNvPr id="8" name="Text Box 2"/>
          <p:cNvSpPr txBox="1">
            <a:spLocks noChangeArrowheads="1"/>
          </p:cNvSpPr>
          <p:nvPr/>
        </p:nvSpPr>
        <p:spPr bwMode="auto">
          <a:xfrm>
            <a:off x="1762516" y="364687"/>
            <a:ext cx="8666968" cy="322845"/>
          </a:xfrm>
          <a:prstGeom prst="rect">
            <a:avLst/>
          </a:prstGeom>
          <a:solidFill>
            <a:srgbClr val="034EA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algn="ctr">
              <a:lnSpc>
                <a:spcPct val="107000"/>
              </a:lnSpc>
              <a:spcAft>
                <a:spcPts val="800"/>
              </a:spcAft>
            </a:pPr>
            <a:r>
              <a:rPr lang="en-US" sz="1400" dirty="0">
                <a:solidFill>
                  <a:srgbClr val="FFFFFF"/>
                </a:solidFill>
                <a:effectLst/>
                <a:latin typeface="Arial Black" panose="020B0A04020102020204" pitchFamily="34" charset="0"/>
                <a:ea typeface="Calibri" panose="020F0502020204030204" pitchFamily="34" charset="0"/>
                <a:cs typeface="Arial" panose="020B0604020202020204" pitchFamily="34" charset="0"/>
              </a:rPr>
              <a:t>OVERVIEW OF INCIDENTS IN THE </a:t>
            </a:r>
            <a:r>
              <a:rPr lang="en-US" sz="1400" dirty="0" smtClean="0">
                <a:solidFill>
                  <a:srgbClr val="FFFFFF"/>
                </a:solidFill>
                <a:latin typeface="Arial Black" panose="020B0A04020102020204" pitchFamily="34" charset="0"/>
                <a:ea typeface="Calibri" panose="020F0502020204030204" pitchFamily="34" charset="0"/>
                <a:cs typeface="Arial" panose="020B0604020202020204" pitchFamily="34" charset="0"/>
              </a:rPr>
              <a:t>AS/</a:t>
            </a:r>
            <a:r>
              <a:rPr lang="en-US" sz="1400" dirty="0" err="1" smtClean="0">
                <a:solidFill>
                  <a:srgbClr val="FFFFFF"/>
                </a:solidFill>
                <a:latin typeface="Arial Black" panose="020B0A04020102020204" pitchFamily="34" charset="0"/>
                <a:ea typeface="Calibri" panose="020F0502020204030204" pitchFamily="34" charset="0"/>
                <a:cs typeface="Arial" panose="020B0604020202020204" pitchFamily="34" charset="0"/>
              </a:rPr>
              <a:t>SoH</a:t>
            </a:r>
            <a:r>
              <a:rPr lang="en-US" sz="1400" dirty="0" smtClean="0">
                <a:solidFill>
                  <a:srgbClr val="FFFFFF"/>
                </a:solidFill>
                <a:latin typeface="Arial Black" panose="020B0A04020102020204" pitchFamily="34" charset="0"/>
                <a:ea typeface="Calibri" panose="020F0502020204030204" pitchFamily="34" charset="0"/>
                <a:cs typeface="Arial" panose="020B0604020202020204" pitchFamily="34" charset="0"/>
              </a:rPr>
              <a:t>/</a:t>
            </a:r>
            <a:r>
              <a:rPr lang="en-US" sz="1400" dirty="0" err="1" smtClean="0">
                <a:solidFill>
                  <a:srgbClr val="FFFFFF"/>
                </a:solidFill>
                <a:latin typeface="Arial Black" panose="020B0A04020102020204" pitchFamily="34" charset="0"/>
                <a:ea typeface="Calibri" panose="020F0502020204030204" pitchFamily="34" charset="0"/>
                <a:cs typeface="Arial" panose="020B0604020202020204" pitchFamily="34" charset="0"/>
              </a:rPr>
              <a:t>GoO</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Straight Arrow Connector 9"/>
          <p:cNvCxnSpPr>
            <a:endCxn id="15" idx="1"/>
          </p:cNvCxnSpPr>
          <p:nvPr/>
        </p:nvCxnSpPr>
        <p:spPr>
          <a:xfrm flipV="1">
            <a:off x="5883215" y="2087784"/>
            <a:ext cx="1990227" cy="14835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5" idx="1"/>
          </p:cNvCxnSpPr>
          <p:nvPr/>
        </p:nvCxnSpPr>
        <p:spPr>
          <a:xfrm flipV="1">
            <a:off x="6846498" y="2087784"/>
            <a:ext cx="1026944" cy="33763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965243644"/>
              </p:ext>
            </p:extLst>
          </p:nvPr>
        </p:nvGraphicFramePr>
        <p:xfrm>
          <a:off x="7873442" y="1346104"/>
          <a:ext cx="2703902" cy="1483360"/>
        </p:xfrm>
        <a:graphic>
          <a:graphicData uri="http://schemas.openxmlformats.org/drawingml/2006/table">
            <a:tbl>
              <a:tblPr firstRow="1" bandRow="1">
                <a:tableStyleId>{FABFCF23-3B69-468F-B69F-88F6DE6A72F2}</a:tableStyleId>
              </a:tblPr>
              <a:tblGrid>
                <a:gridCol w="2703902">
                  <a:extLst>
                    <a:ext uri="{9D8B030D-6E8A-4147-A177-3AD203B41FA5}">
                      <a16:colId xmlns:a16="http://schemas.microsoft.com/office/drawing/2014/main" val="469788279"/>
                    </a:ext>
                  </a:extLst>
                </a:gridCol>
              </a:tblGrid>
              <a:tr h="370840">
                <a:tc>
                  <a:txBody>
                    <a:bodyPr/>
                    <a:lstStyle/>
                    <a:p>
                      <a:pPr algn="ctr"/>
                      <a:r>
                        <a:rPr lang="en-GB" dirty="0" smtClean="0"/>
                        <a:t>SUMMARY OF INCIDENTS</a:t>
                      </a:r>
                      <a:endParaRPr lang="en-US" dirty="0"/>
                    </a:p>
                  </a:txBody>
                  <a:tcPr/>
                </a:tc>
                <a:extLst>
                  <a:ext uri="{0D108BD9-81ED-4DB2-BD59-A6C34878D82A}">
                    <a16:rowId xmlns:a16="http://schemas.microsoft.com/office/drawing/2014/main" val="287614657"/>
                  </a:ext>
                </a:extLst>
              </a:tr>
              <a:tr h="370840">
                <a:tc>
                  <a:txBody>
                    <a:bodyPr/>
                    <a:lstStyle/>
                    <a:p>
                      <a:r>
                        <a:rPr lang="en-GB" dirty="0" smtClean="0">
                          <a:hlinkClick r:id="rId3"/>
                        </a:rPr>
                        <a:t>UKMTO WARNING 064-26</a:t>
                      </a:r>
                      <a:endParaRPr lang="en-US" dirty="0"/>
                    </a:p>
                  </a:txBody>
                  <a:tcPr/>
                </a:tc>
                <a:extLst>
                  <a:ext uri="{0D108BD9-81ED-4DB2-BD59-A6C34878D82A}">
                    <a16:rowId xmlns:a16="http://schemas.microsoft.com/office/drawing/2014/main" val="5931361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4"/>
                        </a:rPr>
                        <a:t>UKMTO WARNING 066-26</a:t>
                      </a:r>
                      <a:endParaRPr lang="en-US" dirty="0" smtClean="0"/>
                    </a:p>
                  </a:txBody>
                  <a:tcPr/>
                </a:tc>
                <a:extLst>
                  <a:ext uri="{0D108BD9-81ED-4DB2-BD59-A6C34878D82A}">
                    <a16:rowId xmlns:a16="http://schemas.microsoft.com/office/drawing/2014/main" val="19973397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5"/>
                        </a:rPr>
                        <a:t>UKMTO WARNING 067-26</a:t>
                      </a:r>
                      <a:endParaRPr lang="en-US" dirty="0" smtClean="0"/>
                    </a:p>
                  </a:txBody>
                  <a:tcPr/>
                </a:tc>
                <a:extLst>
                  <a:ext uri="{0D108BD9-81ED-4DB2-BD59-A6C34878D82A}">
                    <a16:rowId xmlns:a16="http://schemas.microsoft.com/office/drawing/2014/main" val="2695789927"/>
                  </a:ext>
                </a:extLst>
              </a:tr>
            </a:tbl>
          </a:graphicData>
        </a:graphic>
      </p:graphicFrame>
    </p:spTree>
    <p:extLst>
      <p:ext uri="{BB962C8B-B14F-4D97-AF65-F5344CB8AC3E}">
        <p14:creationId xmlns:p14="http://schemas.microsoft.com/office/powerpoint/2010/main" val="2904401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MSCIO WEEKLY REPORT</a:t>
            </a:r>
            <a:endParaRPr lang="en-US" dirty="0"/>
          </a:p>
        </p:txBody>
      </p:sp>
      <p:sp>
        <p:nvSpPr>
          <p:cNvPr id="5" name="Slide Number Placeholder 4"/>
          <p:cNvSpPr>
            <a:spLocks noGrp="1"/>
          </p:cNvSpPr>
          <p:nvPr>
            <p:ph type="sldNum" sz="quarter" idx="12"/>
          </p:nvPr>
        </p:nvSpPr>
        <p:spPr>
          <a:xfrm>
            <a:off x="8610600" y="6356350"/>
            <a:ext cx="2743200" cy="365125"/>
          </a:xfrm>
        </p:spPr>
        <p:txBody>
          <a:bodyPr/>
          <a:lstStyle/>
          <a:p>
            <a:fld id="{1A1E51A1-B48E-4AD8-AB54-ADE096030467}" type="slidenum">
              <a:rPr lang="en-US" smtClean="0"/>
              <a:t>6</a:t>
            </a:fld>
            <a:endParaRPr lang="en-US"/>
          </a:p>
        </p:txBody>
      </p:sp>
      <p:sp>
        <p:nvSpPr>
          <p:cNvPr id="8" name="Text Box 2"/>
          <p:cNvSpPr txBox="1">
            <a:spLocks noChangeArrowheads="1"/>
          </p:cNvSpPr>
          <p:nvPr/>
        </p:nvSpPr>
        <p:spPr bwMode="auto">
          <a:xfrm>
            <a:off x="1762516" y="364687"/>
            <a:ext cx="8666968" cy="322845"/>
          </a:xfrm>
          <a:prstGeom prst="rect">
            <a:avLst/>
          </a:prstGeom>
          <a:solidFill>
            <a:srgbClr val="034EA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algn="ctr">
              <a:lnSpc>
                <a:spcPct val="107000"/>
              </a:lnSpc>
              <a:spcAft>
                <a:spcPts val="800"/>
              </a:spcAft>
            </a:pPr>
            <a:r>
              <a:rPr lang="en-US" sz="1400" dirty="0" smtClean="0">
                <a:solidFill>
                  <a:srgbClr val="FFFFFF"/>
                </a:solidFill>
                <a:effectLst/>
                <a:latin typeface="Arial Black" panose="020B0A04020102020204" pitchFamily="34" charset="0"/>
                <a:ea typeface="Calibri" panose="020F0502020204030204" pitchFamily="34" charset="0"/>
                <a:cs typeface="Arial" panose="020B0604020202020204" pitchFamily="34" charset="0"/>
              </a:rPr>
              <a:t>ASSESSMENT AND GUIDANCE FOR </a:t>
            </a:r>
            <a:r>
              <a:rPr lang="en-US" sz="1400" dirty="0" smtClean="0">
                <a:solidFill>
                  <a:srgbClr val="FFFFFF"/>
                </a:solidFill>
                <a:latin typeface="Arial Black" panose="020B0A04020102020204" pitchFamily="34" charset="0"/>
                <a:ea typeface="Calibri" panose="020F0502020204030204" pitchFamily="34" charset="0"/>
                <a:cs typeface="Arial" panose="020B0604020202020204" pitchFamily="34" charset="0"/>
              </a:rPr>
              <a:t>AS/</a:t>
            </a:r>
            <a:r>
              <a:rPr lang="en-US" sz="1400" dirty="0" err="1" smtClean="0">
                <a:solidFill>
                  <a:srgbClr val="FFFFFF"/>
                </a:solidFill>
                <a:latin typeface="Arial Black" panose="020B0A04020102020204" pitchFamily="34" charset="0"/>
                <a:ea typeface="Calibri" panose="020F0502020204030204" pitchFamily="34" charset="0"/>
                <a:cs typeface="Arial" panose="020B0604020202020204" pitchFamily="34" charset="0"/>
              </a:rPr>
              <a:t>SoH</a:t>
            </a:r>
            <a:r>
              <a:rPr lang="en-US" sz="1400" dirty="0" smtClean="0">
                <a:solidFill>
                  <a:srgbClr val="FFFFFF"/>
                </a:solidFill>
                <a:latin typeface="Arial Black" panose="020B0A04020102020204" pitchFamily="34" charset="0"/>
                <a:ea typeface="Calibri" panose="020F0502020204030204" pitchFamily="34" charset="0"/>
                <a:cs typeface="Arial" panose="020B0604020202020204" pitchFamily="34" charset="0"/>
              </a:rPr>
              <a:t>/</a:t>
            </a:r>
            <a:r>
              <a:rPr lang="en-US" sz="1400" dirty="0" err="1" smtClean="0">
                <a:solidFill>
                  <a:srgbClr val="FFFFFF"/>
                </a:solidFill>
                <a:latin typeface="Arial Black" panose="020B0A04020102020204" pitchFamily="34" charset="0"/>
                <a:ea typeface="Calibri" panose="020F0502020204030204" pitchFamily="34" charset="0"/>
                <a:cs typeface="Arial" panose="020B0604020202020204" pitchFamily="34" charset="0"/>
              </a:rPr>
              <a:t>GoO</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311988" y="1016459"/>
            <a:ext cx="11568023" cy="5170646"/>
          </a:xfrm>
          <a:prstGeom prst="rect">
            <a:avLst/>
          </a:prstGeom>
          <a:noFill/>
        </p:spPr>
        <p:txBody>
          <a:bodyPr wrap="square" rtlCol="0">
            <a:spAutoFit/>
          </a:bodyPr>
          <a:lstStyle/>
          <a:p>
            <a:r>
              <a:rPr lang="en-US" sz="1400" dirty="0"/>
              <a:t>• </a:t>
            </a:r>
            <a:r>
              <a:rPr lang="en-US" sz="1400" dirty="0"/>
              <a:t>The maritime security environment in the Arabian Gulf, Strait of Hormuz and Gulf of Oman remains assessed as SEVERE. Navigation interference, blockade-enforcement activity and residual kinetic threats continue to create a volatile operating environment. Merchant traffic through the Strait of Hormuz remains significantly reduced, with many vessels continuing to route south of the TSS through Omani territorial waters</a:t>
            </a:r>
            <a:r>
              <a:rPr lang="en-US" sz="1400" dirty="0" smtClean="0"/>
              <a:t>.</a:t>
            </a:r>
          </a:p>
          <a:p>
            <a:endParaRPr lang="en-US" sz="1400" dirty="0"/>
          </a:p>
          <a:p>
            <a:r>
              <a:rPr lang="en-US" sz="1400" dirty="0"/>
              <a:t>• A NAVAREA IX warning (180/26) remains in force following reports of a suspected floating mine in position 26°24.3’N 056°20.6’E. Mine-risk reporting continues to apply within and adjacent to the TSS. Vessels transiting the area should maintain heightened vigilance and navigate with caution</a:t>
            </a:r>
            <a:r>
              <a:rPr lang="en-US" sz="1400" dirty="0" smtClean="0"/>
              <a:t>.</a:t>
            </a:r>
          </a:p>
          <a:p>
            <a:endParaRPr lang="en-US" sz="1400" dirty="0"/>
          </a:p>
          <a:p>
            <a:r>
              <a:rPr lang="en-US" sz="1400" dirty="0"/>
              <a:t>• Merchant vessels continue to report a strong multinational naval presence throughout the Gulf of Oman. Blockade-enforcement activity remains ongoing and verification hails directed at vessels approaching the Strait of Hormuz or operating to and from Iranian ports remain highly likely</a:t>
            </a:r>
            <a:r>
              <a:rPr lang="en-US" sz="1400" dirty="0" smtClean="0"/>
              <a:t>.</a:t>
            </a:r>
          </a:p>
          <a:p>
            <a:endParaRPr lang="en-GB" sz="1400" dirty="0"/>
          </a:p>
          <a:p>
            <a:r>
              <a:rPr lang="en-US" sz="1400" dirty="0"/>
              <a:t>• GNSS interference, AIS anomalies and spoofing continue to affect the Strait of Hormuz approaches, Gulf of Oman, Arabian Gulf and adjacent waters. Mariners should be prepared to navigate using radar, visual observations and alternative navigation methods whenever necessary</a:t>
            </a:r>
            <a:r>
              <a:rPr lang="en-US" sz="1400" dirty="0" smtClean="0"/>
              <a:t>.</a:t>
            </a:r>
          </a:p>
          <a:p>
            <a:endParaRPr lang="en-US" sz="1400" dirty="0"/>
          </a:p>
          <a:p>
            <a:r>
              <a:rPr lang="en-US" sz="1400" dirty="0" smtClean="0"/>
              <a:t>• </a:t>
            </a:r>
            <a:r>
              <a:rPr lang="en-US" sz="1400" dirty="0"/>
              <a:t>It is advised for merchant vessels to</a:t>
            </a:r>
            <a:r>
              <a:rPr lang="en-US" sz="1400" dirty="0" smtClean="0"/>
              <a:t>:</a:t>
            </a:r>
            <a:endParaRPr lang="en-GB" sz="1400" dirty="0"/>
          </a:p>
          <a:p>
            <a:r>
              <a:rPr lang="en-US" sz="1400" dirty="0" smtClean="0"/>
              <a:t>- Conduct </a:t>
            </a:r>
            <a:r>
              <a:rPr lang="en-US" sz="1400" dirty="0"/>
              <a:t>voyage-specific threat and risk assessments.</a:t>
            </a:r>
          </a:p>
          <a:p>
            <a:r>
              <a:rPr lang="en-US" sz="1400" dirty="0" smtClean="0"/>
              <a:t>- Strictly </a:t>
            </a:r>
            <a:r>
              <a:rPr lang="en-US" sz="1400" dirty="0"/>
              <a:t>adhere to BMP-MS and relevant Industry Guidance.</a:t>
            </a:r>
          </a:p>
          <a:p>
            <a:r>
              <a:rPr lang="en-US" sz="1400" dirty="0" smtClean="0"/>
              <a:t>- Maintain </a:t>
            </a:r>
            <a:r>
              <a:rPr lang="en-US" sz="1400" dirty="0"/>
              <a:t>continuous monitoring of VHF Ch16 and official reporting channels.</a:t>
            </a:r>
          </a:p>
          <a:p>
            <a:r>
              <a:rPr lang="en-US" sz="1400" dirty="0" smtClean="0"/>
              <a:t>- Ensure </a:t>
            </a:r>
            <a:r>
              <a:rPr lang="en-US" sz="1400" dirty="0"/>
              <a:t>bridge teams are prepared for GNSS degradation, spoofing and AIS anomalies.</a:t>
            </a:r>
          </a:p>
          <a:p>
            <a:r>
              <a:rPr lang="en-US" sz="1400" dirty="0" smtClean="0"/>
              <a:t>- Maintain </a:t>
            </a:r>
            <a:r>
              <a:rPr lang="en-US" sz="1400" dirty="0"/>
              <a:t>maximum possible distance from military units.</a:t>
            </a:r>
          </a:p>
          <a:p>
            <a:r>
              <a:rPr lang="en-US" sz="1400" dirty="0" smtClean="0"/>
              <a:t>- Avoid </a:t>
            </a:r>
            <a:r>
              <a:rPr lang="en-US" sz="1400" dirty="0"/>
              <a:t>unnecessary reductions in speed and </a:t>
            </a:r>
            <a:r>
              <a:rPr lang="en-US" sz="1400" dirty="0" err="1"/>
              <a:t>minimise</a:t>
            </a:r>
            <a:r>
              <a:rPr lang="en-US" sz="1400" dirty="0"/>
              <a:t> stationary periods where operationally feasible.</a:t>
            </a:r>
          </a:p>
          <a:p>
            <a:r>
              <a:rPr lang="en-US" sz="1400" dirty="0" smtClean="0"/>
              <a:t>- Report </a:t>
            </a:r>
            <a:r>
              <a:rPr lang="en-US" sz="1400" dirty="0"/>
              <a:t>suspicious activity, electronic interference and security incidents immediately to MSCIO and UKMTO.</a:t>
            </a:r>
          </a:p>
          <a:p>
            <a:endParaRPr lang="en-US" sz="1200" dirty="0" smtClean="0"/>
          </a:p>
          <a:p>
            <a:endParaRPr lang="en-GB" sz="1200" dirty="0"/>
          </a:p>
          <a:p>
            <a:endParaRPr lang="en-US" sz="1200" dirty="0"/>
          </a:p>
        </p:txBody>
      </p:sp>
    </p:spTree>
    <p:extLst>
      <p:ext uri="{BB962C8B-B14F-4D97-AF65-F5344CB8AC3E}">
        <p14:creationId xmlns:p14="http://schemas.microsoft.com/office/powerpoint/2010/main" val="366291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MSCIO WEEKLY REPORT</a:t>
            </a:r>
            <a:endParaRPr lang="en-US" dirty="0"/>
          </a:p>
        </p:txBody>
      </p:sp>
      <p:sp>
        <p:nvSpPr>
          <p:cNvPr id="5" name="Slide Number Placeholder 4"/>
          <p:cNvSpPr>
            <a:spLocks noGrp="1"/>
          </p:cNvSpPr>
          <p:nvPr>
            <p:ph type="sldNum" sz="quarter" idx="12"/>
          </p:nvPr>
        </p:nvSpPr>
        <p:spPr>
          <a:xfrm>
            <a:off x="8610600" y="6356350"/>
            <a:ext cx="2743200" cy="365125"/>
          </a:xfrm>
        </p:spPr>
        <p:txBody>
          <a:bodyPr/>
          <a:lstStyle/>
          <a:p>
            <a:fld id="{1A1E51A1-B48E-4AD8-AB54-ADE096030467}" type="slidenum">
              <a:rPr lang="en-US" smtClean="0"/>
              <a:t>7</a:t>
            </a:fld>
            <a:endParaRPr lang="en-US"/>
          </a:p>
        </p:txBody>
      </p:sp>
      <p:sp>
        <p:nvSpPr>
          <p:cNvPr id="8" name="Text Box 2"/>
          <p:cNvSpPr txBox="1">
            <a:spLocks noChangeArrowheads="1"/>
          </p:cNvSpPr>
          <p:nvPr/>
        </p:nvSpPr>
        <p:spPr bwMode="auto">
          <a:xfrm>
            <a:off x="1762516" y="364687"/>
            <a:ext cx="8666968" cy="322845"/>
          </a:xfrm>
          <a:prstGeom prst="rect">
            <a:avLst/>
          </a:prstGeom>
          <a:solidFill>
            <a:srgbClr val="034EA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p>
            <a:pPr algn="ctr">
              <a:lnSpc>
                <a:spcPct val="107000"/>
              </a:lnSpc>
              <a:spcAft>
                <a:spcPts val="800"/>
              </a:spcAft>
            </a:pPr>
            <a:r>
              <a:rPr lang="en-US" sz="1400" dirty="0" smtClean="0">
                <a:solidFill>
                  <a:srgbClr val="FFFFFF"/>
                </a:solidFill>
                <a:effectLst/>
                <a:latin typeface="Arial Black" panose="020B0A04020102020204" pitchFamily="34" charset="0"/>
                <a:ea typeface="Calibri" panose="020F0502020204030204" pitchFamily="34" charset="0"/>
                <a:cs typeface="Arial" panose="020B0604020202020204" pitchFamily="34" charset="0"/>
              </a:rPr>
              <a:t>ASSESSMENT AND GUIDANCE FOR </a:t>
            </a:r>
            <a:r>
              <a:rPr lang="en-US" sz="1400" dirty="0" smtClean="0">
                <a:solidFill>
                  <a:srgbClr val="FFFFFF"/>
                </a:solidFill>
                <a:latin typeface="Arial Black" panose="020B0A04020102020204" pitchFamily="34" charset="0"/>
                <a:ea typeface="Calibri" panose="020F0502020204030204" pitchFamily="34" charset="0"/>
                <a:cs typeface="Arial" panose="020B0604020202020204" pitchFamily="34" charset="0"/>
              </a:rPr>
              <a:t>RED SEA/</a:t>
            </a:r>
            <a:r>
              <a:rPr lang="en-US" sz="1400" dirty="0" err="1" smtClean="0">
                <a:solidFill>
                  <a:srgbClr val="FFFFFF"/>
                </a:solidFill>
                <a:latin typeface="Arial Black" panose="020B0A04020102020204" pitchFamily="34" charset="0"/>
                <a:ea typeface="Calibri" panose="020F0502020204030204" pitchFamily="34" charset="0"/>
                <a:cs typeface="Arial" panose="020B0604020202020204" pitchFamily="34" charset="0"/>
              </a:rPr>
              <a:t>BeM</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310012" y="1186313"/>
            <a:ext cx="11654826" cy="3970318"/>
          </a:xfrm>
          <a:prstGeom prst="rect">
            <a:avLst/>
          </a:prstGeom>
          <a:noFill/>
        </p:spPr>
        <p:txBody>
          <a:bodyPr wrap="square" rtlCol="0">
            <a:spAutoFit/>
          </a:bodyPr>
          <a:lstStyle/>
          <a:p>
            <a:r>
              <a:rPr lang="en-US" sz="1400" dirty="0"/>
              <a:t>• The maritime threat level in the Gulf of Aden, Bab el-Mandeb and Southern Red Sea remains MODERATE. Commercial traffic continues steadily through the area and no confirmed attacks on merchant shipping have been reported during the latest reporting period</a:t>
            </a:r>
            <a:r>
              <a:rPr lang="en-US" sz="1400" dirty="0" smtClean="0"/>
              <a:t>.</a:t>
            </a:r>
          </a:p>
          <a:p>
            <a:endParaRPr lang="en-US" sz="1400" dirty="0"/>
          </a:p>
          <a:p>
            <a:r>
              <a:rPr lang="en-US" sz="1400" dirty="0"/>
              <a:t>• Houthi messaging and hostile rhetoric continue without associated operational indicators, while the potential for renewed disruption remains should regional tensions escalate. Merchant vessels should continue to consider possible exposure based on ownership, cargo, Flag State affiliations or perceived associations with countries of interest</a:t>
            </a:r>
            <a:r>
              <a:rPr lang="en-US" sz="1400" dirty="0" smtClean="0"/>
              <a:t>.</a:t>
            </a:r>
          </a:p>
          <a:p>
            <a:endParaRPr lang="en-US" sz="1400" dirty="0"/>
          </a:p>
          <a:p>
            <a:r>
              <a:rPr lang="en-US" sz="1400" dirty="0"/>
              <a:t>• GNSS interference remains a residual hazard across the central Red Sea, with periodic effects extending into the southern sector and Bab el Mandeb approaches. Mariners should verify positions using alternative navigation methods when required</a:t>
            </a:r>
            <a:r>
              <a:rPr lang="en-US" sz="1400" dirty="0" smtClean="0"/>
              <a:t>.</a:t>
            </a:r>
          </a:p>
          <a:p>
            <a:endParaRPr lang="en-US" sz="1400" dirty="0"/>
          </a:p>
          <a:p>
            <a:r>
              <a:rPr lang="en-US" sz="1400" dirty="0"/>
              <a:t>• It is advised for merchant vessels to:</a:t>
            </a:r>
          </a:p>
          <a:p>
            <a:r>
              <a:rPr lang="en-US" sz="1400" dirty="0" smtClean="0"/>
              <a:t>- Maintain </a:t>
            </a:r>
            <a:r>
              <a:rPr lang="en-US" sz="1400" dirty="0"/>
              <a:t>navigation through international waters for as long as possible.</a:t>
            </a:r>
          </a:p>
          <a:p>
            <a:r>
              <a:rPr lang="en-US" sz="1400" dirty="0" smtClean="0"/>
              <a:t>- Navigate </a:t>
            </a:r>
            <a:r>
              <a:rPr lang="en-US" sz="1400" dirty="0"/>
              <a:t>closer to the African coastline where feasible and operationally appropriate.</a:t>
            </a:r>
          </a:p>
          <a:p>
            <a:r>
              <a:rPr lang="en-US" sz="1400" dirty="0" smtClean="0"/>
              <a:t>- Maintain </a:t>
            </a:r>
            <a:r>
              <a:rPr lang="en-US" sz="1400" dirty="0"/>
              <a:t>close coordination with MSCIO, UKMTO and relevant maritime security reporting centers.</a:t>
            </a:r>
          </a:p>
          <a:p>
            <a:r>
              <a:rPr lang="en-US" sz="1400" dirty="0" smtClean="0"/>
              <a:t>- Conduct </a:t>
            </a:r>
            <a:r>
              <a:rPr lang="en-US" sz="1400" dirty="0"/>
              <a:t>voyage-specific risk assessments and strictly adhere to BMP-MS.</a:t>
            </a:r>
          </a:p>
          <a:p>
            <a:r>
              <a:rPr lang="en-US" sz="1400" dirty="0" smtClean="0"/>
              <a:t>- Monitor </a:t>
            </a:r>
            <a:r>
              <a:rPr lang="en-US" sz="1400" dirty="0"/>
              <a:t>electronic interference and verify navigation data through radar and visual cross-checks.</a:t>
            </a:r>
          </a:p>
          <a:p>
            <a:r>
              <a:rPr lang="en-US" sz="1400" dirty="0" smtClean="0"/>
              <a:t>- Review </a:t>
            </a:r>
            <a:r>
              <a:rPr lang="en-US" sz="1400" dirty="0"/>
              <a:t>vessel affiliations, cargo exposure and ownership considerations prior to transit.</a:t>
            </a:r>
          </a:p>
          <a:p>
            <a:r>
              <a:rPr lang="en-US" sz="1400" dirty="0" smtClean="0"/>
              <a:t>- Maintain </a:t>
            </a:r>
            <a:r>
              <a:rPr lang="en-US" sz="1400" dirty="0"/>
              <a:t>enhanced vigilance and report suspicious activity immediately to MSCIO and UKMTO.</a:t>
            </a:r>
          </a:p>
        </p:txBody>
      </p:sp>
    </p:spTree>
    <p:extLst>
      <p:ext uri="{BB962C8B-B14F-4D97-AF65-F5344CB8AC3E}">
        <p14:creationId xmlns:p14="http://schemas.microsoft.com/office/powerpoint/2010/main" val="1194684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MSCIO WEEKLY REPORT</a:t>
            </a:r>
            <a:endParaRPr lang="en-US"/>
          </a:p>
        </p:txBody>
      </p:sp>
      <p:sp>
        <p:nvSpPr>
          <p:cNvPr id="5" name="Slide Number Placeholder 4"/>
          <p:cNvSpPr>
            <a:spLocks noGrp="1"/>
          </p:cNvSpPr>
          <p:nvPr>
            <p:ph type="sldNum" sz="quarter" idx="12"/>
          </p:nvPr>
        </p:nvSpPr>
        <p:spPr/>
        <p:txBody>
          <a:bodyPr/>
          <a:lstStyle/>
          <a:p>
            <a:fld id="{BB676A45-1B92-4B15-B679-A7A3D8541A30}" type="slidenum">
              <a:rPr lang="en-US" smtClean="0"/>
              <a:t>8</a:t>
            </a:fld>
            <a:endParaRPr lang="en-US"/>
          </a:p>
        </p:txBody>
      </p:sp>
      <p:sp>
        <p:nvSpPr>
          <p:cNvPr id="12" name="Text Box 2"/>
          <p:cNvSpPr txBox="1">
            <a:spLocks noChangeArrowheads="1"/>
          </p:cNvSpPr>
          <p:nvPr/>
        </p:nvSpPr>
        <p:spPr bwMode="auto">
          <a:xfrm>
            <a:off x="1761974" y="365125"/>
            <a:ext cx="8666968" cy="553357"/>
          </a:xfrm>
          <a:prstGeom prst="rect">
            <a:avLst/>
          </a:prstGeom>
          <a:solidFill>
            <a:srgbClr val="034EA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defPPr>
              <a:defRPr lang="en-US"/>
            </a:defPPr>
            <a:lvl1pPr algn="ctr">
              <a:lnSpc>
                <a:spcPct val="107000"/>
              </a:lnSpc>
              <a:spcAft>
                <a:spcPts val="800"/>
              </a:spcAft>
              <a:defRPr sz="1400">
                <a:solidFill>
                  <a:srgbClr val="FFFFFF"/>
                </a:solidFill>
                <a:effectLst/>
                <a:latin typeface="Arial Black" panose="020B0A04020102020204" pitchFamily="34" charset="0"/>
                <a:ea typeface="Calibri" panose="020F0502020204030204" pitchFamily="34" charset="0"/>
                <a:cs typeface="Arial" panose="020B0604020202020204" pitchFamily="34" charset="0"/>
              </a:defRPr>
            </a:lvl1pPr>
          </a:lstStyle>
          <a:p>
            <a:pPr>
              <a:spcAft>
                <a:spcPts val="0"/>
              </a:spcAft>
            </a:pPr>
            <a:r>
              <a:rPr lang="en-GB" dirty="0">
                <a:solidFill>
                  <a:schemeClr val="bg1"/>
                </a:solidFill>
              </a:rPr>
              <a:t>MARITIME SECURITY </a:t>
            </a:r>
            <a:r>
              <a:rPr lang="en-GB" dirty="0" smtClean="0">
                <a:solidFill>
                  <a:schemeClr val="bg1"/>
                </a:solidFill>
              </a:rPr>
              <a:t>EVENTS RELATED TO PIRACY </a:t>
            </a:r>
          </a:p>
          <a:p>
            <a:r>
              <a:rPr lang="en-GB" dirty="0" smtClean="0">
                <a:solidFill>
                  <a:schemeClr val="bg1"/>
                </a:solidFill>
              </a:rPr>
              <a:t>(</a:t>
            </a:r>
            <a:r>
              <a:rPr lang="en-GB" dirty="0">
                <a:solidFill>
                  <a:schemeClr val="bg1"/>
                </a:solidFill>
              </a:rPr>
              <a:t>STATUS AND DETAILED </a:t>
            </a:r>
            <a:r>
              <a:rPr lang="en-GB" dirty="0" smtClean="0">
                <a:solidFill>
                  <a:schemeClr val="bg1"/>
                </a:solidFill>
              </a:rPr>
              <a:t>DESCRIPTION FROM JAN 2026)</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706856" y="1322856"/>
            <a:ext cx="10777203" cy="2909286"/>
          </a:xfrm>
          <a:prstGeom prst="rect">
            <a:avLst/>
          </a:prstGeom>
        </p:spPr>
      </p:pic>
      <p:pic>
        <p:nvPicPr>
          <p:cNvPr id="7" name="Picture 6"/>
          <p:cNvPicPr>
            <a:picLocks noChangeAspect="1"/>
          </p:cNvPicPr>
          <p:nvPr/>
        </p:nvPicPr>
        <p:blipFill>
          <a:blip r:embed="rId3"/>
          <a:stretch>
            <a:fillRect/>
          </a:stretch>
        </p:blipFill>
        <p:spPr>
          <a:xfrm>
            <a:off x="706856" y="4494342"/>
            <a:ext cx="4419983" cy="457240"/>
          </a:xfrm>
          <a:prstGeom prst="rect">
            <a:avLst/>
          </a:prstGeom>
        </p:spPr>
      </p:pic>
    </p:spTree>
    <p:extLst>
      <p:ext uri="{BB962C8B-B14F-4D97-AF65-F5344CB8AC3E}">
        <p14:creationId xmlns:p14="http://schemas.microsoft.com/office/powerpoint/2010/main" val="325464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MSCIO WEEKLY REPORT</a:t>
            </a:r>
            <a:endParaRPr lang="en-US"/>
          </a:p>
        </p:txBody>
      </p:sp>
      <p:sp>
        <p:nvSpPr>
          <p:cNvPr id="5" name="Slide Number Placeholder 4"/>
          <p:cNvSpPr>
            <a:spLocks noGrp="1"/>
          </p:cNvSpPr>
          <p:nvPr>
            <p:ph type="sldNum" sz="quarter" idx="12"/>
          </p:nvPr>
        </p:nvSpPr>
        <p:spPr/>
        <p:txBody>
          <a:bodyPr/>
          <a:lstStyle/>
          <a:p>
            <a:fld id="{BB676A45-1B92-4B15-B679-A7A3D8541A30}" type="slidenum">
              <a:rPr lang="en-US" smtClean="0"/>
              <a:t>9</a:t>
            </a:fld>
            <a:endParaRPr lang="en-US"/>
          </a:p>
        </p:txBody>
      </p:sp>
      <p:sp>
        <p:nvSpPr>
          <p:cNvPr id="12" name="Text Box 2"/>
          <p:cNvSpPr txBox="1">
            <a:spLocks noChangeArrowheads="1"/>
          </p:cNvSpPr>
          <p:nvPr/>
        </p:nvSpPr>
        <p:spPr bwMode="auto">
          <a:xfrm>
            <a:off x="1761974" y="365125"/>
            <a:ext cx="8666968" cy="553357"/>
          </a:xfrm>
          <a:prstGeom prst="rect">
            <a:avLst/>
          </a:prstGeom>
          <a:solidFill>
            <a:srgbClr val="034EA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a:spAutoFit/>
          </a:bodyPr>
          <a:lstStyle>
            <a:defPPr>
              <a:defRPr lang="en-US"/>
            </a:defPPr>
            <a:lvl1pPr algn="ctr">
              <a:lnSpc>
                <a:spcPct val="107000"/>
              </a:lnSpc>
              <a:spcAft>
                <a:spcPts val="800"/>
              </a:spcAft>
              <a:defRPr sz="1400">
                <a:solidFill>
                  <a:srgbClr val="FFFFFF"/>
                </a:solidFill>
                <a:effectLst/>
                <a:latin typeface="Arial Black" panose="020B0A04020102020204" pitchFamily="34" charset="0"/>
                <a:ea typeface="Calibri" panose="020F0502020204030204" pitchFamily="34" charset="0"/>
                <a:cs typeface="Arial" panose="020B0604020202020204" pitchFamily="34" charset="0"/>
              </a:defRPr>
            </a:lvl1pPr>
          </a:lstStyle>
          <a:p>
            <a:pPr>
              <a:spcAft>
                <a:spcPts val="0"/>
              </a:spcAft>
            </a:pPr>
            <a:r>
              <a:rPr lang="en-GB" dirty="0">
                <a:solidFill>
                  <a:schemeClr val="bg1"/>
                </a:solidFill>
              </a:rPr>
              <a:t>MARITIME SECURITY </a:t>
            </a:r>
            <a:r>
              <a:rPr lang="en-GB" dirty="0" smtClean="0">
                <a:solidFill>
                  <a:schemeClr val="bg1"/>
                </a:solidFill>
              </a:rPr>
              <a:t>EVENTS RELATED TO PIRACY </a:t>
            </a:r>
          </a:p>
          <a:p>
            <a:r>
              <a:rPr lang="en-GB" dirty="0" smtClean="0">
                <a:solidFill>
                  <a:schemeClr val="bg1"/>
                </a:solidFill>
              </a:rPr>
              <a:t>(</a:t>
            </a:r>
            <a:r>
              <a:rPr lang="en-GB" dirty="0">
                <a:solidFill>
                  <a:schemeClr val="bg1"/>
                </a:solidFill>
              </a:rPr>
              <a:t>STATUS AND DETAILED </a:t>
            </a:r>
            <a:r>
              <a:rPr lang="en-GB" dirty="0" smtClean="0">
                <a:solidFill>
                  <a:schemeClr val="bg1"/>
                </a:solidFill>
              </a:rPr>
              <a:t>DESCRIPTION FROM JAN 2026)</a:t>
            </a:r>
            <a:endParaRPr lang="en-US" dirty="0">
              <a:solidFill>
                <a:schemeClr val="bg1"/>
              </a:solidFill>
            </a:endParaRPr>
          </a:p>
        </p:txBody>
      </p:sp>
      <p:pic>
        <p:nvPicPr>
          <p:cNvPr id="2" name="Picture 1"/>
          <p:cNvPicPr>
            <a:picLocks noChangeAspect="1"/>
          </p:cNvPicPr>
          <p:nvPr/>
        </p:nvPicPr>
        <p:blipFill>
          <a:blip r:embed="rId2"/>
          <a:stretch>
            <a:fillRect/>
          </a:stretch>
        </p:blipFill>
        <p:spPr>
          <a:xfrm>
            <a:off x="1177182" y="1102943"/>
            <a:ext cx="9836552" cy="5068946"/>
          </a:xfrm>
          <a:prstGeom prst="rect">
            <a:avLst/>
          </a:prstGeom>
        </p:spPr>
      </p:pic>
      <p:pic>
        <p:nvPicPr>
          <p:cNvPr id="8" name="Picture 7"/>
          <p:cNvPicPr>
            <a:picLocks noChangeAspect="1"/>
          </p:cNvPicPr>
          <p:nvPr/>
        </p:nvPicPr>
        <p:blipFill>
          <a:blip r:embed="rId3"/>
          <a:stretch>
            <a:fillRect/>
          </a:stretch>
        </p:blipFill>
        <p:spPr>
          <a:xfrm>
            <a:off x="1177182" y="6307244"/>
            <a:ext cx="4419983" cy="463336"/>
          </a:xfrm>
          <a:prstGeom prst="rect">
            <a:avLst/>
          </a:prstGeom>
        </p:spPr>
      </p:pic>
    </p:spTree>
    <p:extLst>
      <p:ext uri="{BB962C8B-B14F-4D97-AF65-F5344CB8AC3E}">
        <p14:creationId xmlns:p14="http://schemas.microsoft.com/office/powerpoint/2010/main" val="236577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2281</TotalTime>
  <Words>1243</Words>
  <Application>Microsoft Office PowerPoint</Application>
  <PresentationFormat>Widescreen</PresentationFormat>
  <Paragraphs>137</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Black</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1111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ATALANTA OHQ MSCIO-OPERATIONS</dc:creator>
  <cp:lastModifiedBy>ATALANTA OHQ MSCIO-OPERATIONS</cp:lastModifiedBy>
  <cp:revision>149</cp:revision>
  <dcterms:created xsi:type="dcterms:W3CDTF">2026-02-26T13:36:27Z</dcterms:created>
  <dcterms:modified xsi:type="dcterms:W3CDTF">2026-06-12T12:37:24Z</dcterms:modified>
</cp:coreProperties>
</file>